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 id="2147483807" r:id="rId2"/>
    <p:sldMasterId id="2147483839" r:id="rId3"/>
  </p:sldMasterIdLst>
  <p:notesMasterIdLst>
    <p:notesMasterId r:id="rId39"/>
  </p:notesMasterIdLst>
  <p:handoutMasterIdLst>
    <p:handoutMasterId r:id="rId40"/>
  </p:handoutMasterIdLst>
  <p:sldIdLst>
    <p:sldId id="384" r:id="rId4"/>
    <p:sldId id="541" r:id="rId5"/>
    <p:sldId id="519" r:id="rId6"/>
    <p:sldId id="518" r:id="rId7"/>
    <p:sldId id="551" r:id="rId8"/>
    <p:sldId id="521" r:id="rId9"/>
    <p:sldId id="509" r:id="rId10"/>
    <p:sldId id="510" r:id="rId11"/>
    <p:sldId id="514" r:id="rId12"/>
    <p:sldId id="499" r:id="rId13"/>
    <p:sldId id="524" r:id="rId14"/>
    <p:sldId id="537" r:id="rId15"/>
    <p:sldId id="525" r:id="rId16"/>
    <p:sldId id="526" r:id="rId17"/>
    <p:sldId id="512" r:id="rId18"/>
    <p:sldId id="538" r:id="rId19"/>
    <p:sldId id="542" r:id="rId20"/>
    <p:sldId id="562" r:id="rId21"/>
    <p:sldId id="564" r:id="rId22"/>
    <p:sldId id="567" r:id="rId23"/>
    <p:sldId id="566" r:id="rId24"/>
    <p:sldId id="549" r:id="rId25"/>
    <p:sldId id="550" r:id="rId26"/>
    <p:sldId id="517" r:id="rId27"/>
    <p:sldId id="508" r:id="rId28"/>
    <p:sldId id="504" r:id="rId29"/>
    <p:sldId id="516" r:id="rId30"/>
    <p:sldId id="556" r:id="rId31"/>
    <p:sldId id="557" r:id="rId32"/>
    <p:sldId id="422" r:id="rId33"/>
    <p:sldId id="553" r:id="rId34"/>
    <p:sldId id="554" r:id="rId35"/>
    <p:sldId id="520" r:id="rId36"/>
    <p:sldId id="544" r:id="rId37"/>
    <p:sldId id="539" r:id="rId38"/>
  </p:sldIdLst>
  <p:sldSz cx="9144000" cy="6858000" type="screen4x3"/>
  <p:notesSz cx="7102475" cy="10234613"/>
  <p:defaultTextStyle>
    <a:defPPr>
      <a:defRPr lang="th-TH"/>
    </a:defPPr>
    <a:lvl1pPr algn="l" rtl="0" fontAlgn="base">
      <a:spcBef>
        <a:spcPct val="0"/>
      </a:spcBef>
      <a:spcAft>
        <a:spcPct val="0"/>
      </a:spcAft>
      <a:defRPr kumimoji="1" sz="2800" kern="1200">
        <a:solidFill>
          <a:schemeClr val="tx1"/>
        </a:solidFill>
        <a:latin typeface="Arial" pitchFamily="34" charset="0"/>
        <a:ea typeface="+mn-ea"/>
        <a:cs typeface="Angsana New" pitchFamily="18" charset="-34"/>
      </a:defRPr>
    </a:lvl1pPr>
    <a:lvl2pPr marL="4572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2pPr>
    <a:lvl3pPr marL="9144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3pPr>
    <a:lvl4pPr marL="13716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4pPr>
    <a:lvl5pPr marL="1828800" algn="l" rtl="0" fontAlgn="base">
      <a:spcBef>
        <a:spcPct val="0"/>
      </a:spcBef>
      <a:spcAft>
        <a:spcPct val="0"/>
      </a:spcAft>
      <a:defRPr kumimoji="1" sz="2800" kern="1200">
        <a:solidFill>
          <a:schemeClr val="tx1"/>
        </a:solidFill>
        <a:latin typeface="Arial" pitchFamily="34" charset="0"/>
        <a:ea typeface="+mn-ea"/>
        <a:cs typeface="Angsana New" pitchFamily="18" charset="-34"/>
      </a:defRPr>
    </a:lvl5pPr>
    <a:lvl6pPr marL="2286000" algn="l" defTabSz="914400" rtl="0" eaLnBrk="1" latinLnBrk="0" hangingPunct="1">
      <a:defRPr kumimoji="1" sz="2800" kern="1200">
        <a:solidFill>
          <a:schemeClr val="tx1"/>
        </a:solidFill>
        <a:latin typeface="Arial" pitchFamily="34" charset="0"/>
        <a:ea typeface="+mn-ea"/>
        <a:cs typeface="Angsana New" pitchFamily="18" charset="-34"/>
      </a:defRPr>
    </a:lvl6pPr>
    <a:lvl7pPr marL="2743200" algn="l" defTabSz="914400" rtl="0" eaLnBrk="1" latinLnBrk="0" hangingPunct="1">
      <a:defRPr kumimoji="1" sz="2800" kern="1200">
        <a:solidFill>
          <a:schemeClr val="tx1"/>
        </a:solidFill>
        <a:latin typeface="Arial" pitchFamily="34" charset="0"/>
        <a:ea typeface="+mn-ea"/>
        <a:cs typeface="Angsana New" pitchFamily="18" charset="-34"/>
      </a:defRPr>
    </a:lvl7pPr>
    <a:lvl8pPr marL="3200400" algn="l" defTabSz="914400" rtl="0" eaLnBrk="1" latinLnBrk="0" hangingPunct="1">
      <a:defRPr kumimoji="1" sz="2800" kern="1200">
        <a:solidFill>
          <a:schemeClr val="tx1"/>
        </a:solidFill>
        <a:latin typeface="Arial" pitchFamily="34" charset="0"/>
        <a:ea typeface="+mn-ea"/>
        <a:cs typeface="Angsana New" pitchFamily="18" charset="-34"/>
      </a:defRPr>
    </a:lvl8pPr>
    <a:lvl9pPr marL="3657600" algn="l" defTabSz="914400" rtl="0" eaLnBrk="1" latinLnBrk="0" hangingPunct="1">
      <a:defRPr kumimoji="1" sz="2800" kern="1200">
        <a:solidFill>
          <a:schemeClr val="tx1"/>
        </a:solidFill>
        <a:latin typeface="Arial" pitchFamily="34" charset="0"/>
        <a:ea typeface="+mn-ea"/>
        <a:cs typeface="Angsana New" pitchFamily="18" charset="-3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showPr>
  <p:clrMru>
    <a:srgbClr val="FF3399"/>
    <a:srgbClr val="0066FF"/>
    <a:srgbClr val="7F09C7"/>
    <a:srgbClr val="8858AC"/>
    <a:srgbClr val="669900"/>
    <a:srgbClr val="DC5CB7"/>
    <a:srgbClr val="CCFFCC"/>
    <a:srgbClr val="FF9900"/>
    <a:srgbClr val="66FF33"/>
    <a:srgbClr val="CC66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84563" autoAdjust="0"/>
  </p:normalViewPr>
  <p:slideViewPr>
    <p:cSldViewPr>
      <p:cViewPr>
        <p:scale>
          <a:sx n="93" d="100"/>
          <a:sy n="93" d="100"/>
        </p:scale>
        <p:origin x="-414" y="10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7" d="100"/>
          <a:sy n="77" d="100"/>
        </p:scale>
        <p:origin x="-2172" y="-96"/>
      </p:cViewPr>
      <p:guideLst>
        <p:guide orient="horz" pos="3224"/>
        <p:guide pos="2237"/>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3075"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algn="r" defTabSz="947738">
              <a:defRPr kumimoji="0" sz="1300"/>
            </a:lvl1pPr>
          </a:lstStyle>
          <a:p>
            <a:endParaRPr lang="th-TH" altLang="ja-JP"/>
          </a:p>
        </p:txBody>
      </p:sp>
      <p:sp>
        <p:nvSpPr>
          <p:cNvPr id="3076"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3077" name="Rectangle 5"/>
          <p:cNvSpPr>
            <a:spLocks noGrp="1" noChangeArrowheads="1"/>
          </p:cNvSpPr>
          <p:nvPr>
            <p:ph type="sldNum" sz="quarter" idx="3"/>
          </p:nvPr>
        </p:nvSpPr>
        <p:spPr bwMode="auto">
          <a:xfrm>
            <a:off x="4022725"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algn="r" defTabSz="948160">
              <a:defRPr kumimoji="0" sz="1300">
                <a:ea typeface="MS PGothic" pitchFamily="34" charset="-128"/>
                <a:cs typeface="Angsana New" pitchFamily="18" charset="-34"/>
              </a:defRPr>
            </a:lvl1pPr>
          </a:lstStyle>
          <a:p>
            <a:pPr>
              <a:defRPr/>
            </a:pPr>
            <a:fld id="{2B2E9FB2-AC8F-4D90-B2F6-076E2D1B8DF6}" type="slidenum">
              <a:rPr lang="en-US"/>
              <a:pPr>
                <a:defRPr/>
              </a:pPr>
              <a:t>‹#›</a:t>
            </a:fld>
            <a:endParaRPr lang="ja-JP" altLang="th-TH"/>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4099"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lvl1pPr algn="r" defTabSz="947738">
              <a:defRPr kumimoji="0" sz="1300"/>
            </a:lvl1pPr>
          </a:lstStyle>
          <a:p>
            <a:endParaRPr lang="th-TH" altLang="ja-JP"/>
          </a:p>
        </p:txBody>
      </p:sp>
      <p:sp>
        <p:nvSpPr>
          <p:cNvPr id="15364" name="Rectangle 4"/>
          <p:cNvSpPr>
            <a:spLocks noGrp="1" noRot="1" noChangeAspect="1" noChangeArrowheads="1" noTextEdit="1"/>
          </p:cNvSpPr>
          <p:nvPr>
            <p:ph type="sldImg" idx="2"/>
          </p:nvPr>
        </p:nvSpPr>
        <p:spPr bwMode="auto">
          <a:xfrm>
            <a:off x="998538" y="769938"/>
            <a:ext cx="5111750" cy="3833812"/>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11200" y="4860925"/>
            <a:ext cx="5680075" cy="4603750"/>
          </a:xfrm>
          <a:prstGeom prst="rect">
            <a:avLst/>
          </a:prstGeom>
          <a:noFill/>
          <a:ln w="9525">
            <a:noFill/>
            <a:miter lim="800000"/>
            <a:headEnd/>
            <a:tailEnd/>
          </a:ln>
          <a:effectLst/>
        </p:spPr>
        <p:txBody>
          <a:bodyPr vert="horz" wrap="square" lIns="94833" tIns="47416" rIns="94833" bIns="47416" numCol="1" anchor="t" anchorCtr="0" compatLnSpc="1">
            <a:prstTxWarp prst="textNoShape">
              <a:avLst/>
            </a:prstTxWarp>
          </a:bodyPr>
          <a:lstStyle/>
          <a:p>
            <a:pPr lvl="0"/>
            <a:r>
              <a:rPr lang="th-TH" altLang="ja-JP" noProof="0" smtClean="0"/>
              <a:t>Click to edit Master text styles</a:t>
            </a:r>
          </a:p>
          <a:p>
            <a:pPr lvl="1"/>
            <a:r>
              <a:rPr lang="th-TH" altLang="ja-JP" noProof="0" smtClean="0"/>
              <a:t>Second level</a:t>
            </a:r>
          </a:p>
          <a:p>
            <a:pPr lvl="2"/>
            <a:r>
              <a:rPr lang="th-TH" altLang="ja-JP" noProof="0" smtClean="0"/>
              <a:t>Third level</a:t>
            </a:r>
          </a:p>
          <a:p>
            <a:pPr lvl="3"/>
            <a:r>
              <a:rPr lang="th-TH" altLang="ja-JP" noProof="0" smtClean="0"/>
              <a:t>Fourth level</a:t>
            </a:r>
          </a:p>
          <a:p>
            <a:pPr lvl="4"/>
            <a:r>
              <a:rPr lang="th-TH" altLang="ja-JP" noProof="0" smtClean="0"/>
              <a:t>Fifth level</a:t>
            </a:r>
          </a:p>
        </p:txBody>
      </p:sp>
      <p:sp>
        <p:nvSpPr>
          <p:cNvPr id="4102"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defTabSz="948160">
              <a:defRPr kumimoji="0" sz="1300">
                <a:cs typeface="Angsana New" pitchFamily="18" charset="-34"/>
              </a:defRPr>
            </a:lvl1pPr>
          </a:lstStyle>
          <a:p>
            <a:pPr>
              <a:defRPr/>
            </a:pPr>
            <a:endParaRPr lang="ja-JP" altLang="th-TH"/>
          </a:p>
        </p:txBody>
      </p:sp>
      <p:sp>
        <p:nvSpPr>
          <p:cNvPr id="4103" name="Rectangle 7"/>
          <p:cNvSpPr>
            <a:spLocks noGrp="1" noChangeArrowheads="1"/>
          </p:cNvSpPr>
          <p:nvPr>
            <p:ph type="sldNum" sz="quarter" idx="5"/>
          </p:nvPr>
        </p:nvSpPr>
        <p:spPr bwMode="auto">
          <a:xfrm>
            <a:off x="4022725" y="9721850"/>
            <a:ext cx="3078163" cy="511175"/>
          </a:xfrm>
          <a:prstGeom prst="rect">
            <a:avLst/>
          </a:prstGeom>
          <a:noFill/>
          <a:ln w="9525">
            <a:noFill/>
            <a:miter lim="800000"/>
            <a:headEnd/>
            <a:tailEnd/>
          </a:ln>
          <a:effectLst/>
        </p:spPr>
        <p:txBody>
          <a:bodyPr vert="horz" wrap="square" lIns="94833" tIns="47416" rIns="94833" bIns="47416" numCol="1" anchor="b" anchorCtr="0" compatLnSpc="1">
            <a:prstTxWarp prst="textNoShape">
              <a:avLst/>
            </a:prstTxWarp>
          </a:bodyPr>
          <a:lstStyle>
            <a:lvl1pPr algn="r" defTabSz="948160">
              <a:defRPr kumimoji="0" sz="1300">
                <a:ea typeface="MS PGothic" pitchFamily="34" charset="-128"/>
                <a:cs typeface="Angsana New" pitchFamily="18" charset="-34"/>
              </a:defRPr>
            </a:lvl1pPr>
          </a:lstStyle>
          <a:p>
            <a:pPr>
              <a:defRPr/>
            </a:pPr>
            <a:fld id="{7069F541-B214-4973-A432-87C0D413E241}" type="slidenum">
              <a:rPr lang="en-US"/>
              <a:pPr>
                <a:defRPr/>
              </a:pPr>
              <a:t>‹#›</a:t>
            </a:fld>
            <a:endParaRPr lang="ja-JP" altLang="th-TH"/>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1pPr>
    <a:lvl2pPr marL="4572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2pPr>
    <a:lvl3pPr marL="9144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3pPr>
    <a:lvl4pPr marL="13716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4pPr>
    <a:lvl5pPr marL="1828800" algn="l" rtl="0" eaLnBrk="0" fontAlgn="base" hangingPunct="0">
      <a:spcBef>
        <a:spcPct val="30000"/>
      </a:spcBef>
      <a:spcAft>
        <a:spcPct val="0"/>
      </a:spcAft>
      <a:defRPr kumimoji="1" kern="1200">
        <a:solidFill>
          <a:schemeClr val="tx1"/>
        </a:solidFill>
        <a:latin typeface="Arial" pitchFamily="34" charset="0"/>
        <a:ea typeface="MS PMincho" pitchFamily="18" charset="-128"/>
        <a:cs typeface="Tahoma" pitchFamily="34" charset="0"/>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pPr defTabSz="947738"/>
            <a:fld id="{45FA79E1-5895-43D1-9977-9640DED9BCB0}" type="slidenum">
              <a:rPr lang="en-US" smtClean="0"/>
              <a:pPr defTabSz="947738"/>
              <a:t>1</a:t>
            </a:fld>
            <a:endParaRPr lang="ja-JP" altLang="th-TH" smtClean="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lvl="1" eaLnBrk="1" hangingPunct="1"/>
            <a:endParaRPr lang="th-TH" altLang="ja-JP"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BCEE6-EF3B-4655-9CC8-6D2967B27592}" type="slidenum">
              <a:rPr lang="en-US" altLang="ja-JP"/>
              <a:pPr/>
              <a:t>19</a:t>
            </a:fld>
            <a:endParaRPr lang="en-US" altLang="ja-JP"/>
          </a:p>
        </p:txBody>
      </p:sp>
      <p:sp>
        <p:nvSpPr>
          <p:cNvPr id="71682" name="Rectangle 2"/>
          <p:cNvSpPr txBox="1">
            <a:spLocks noGrp="1" noRot="1" noChangeAspect="1" noChangeArrowheads="1"/>
          </p:cNvSpPr>
          <p:nvPr>
            <p:ph type="sldImg"/>
          </p:nvPr>
        </p:nvSpPr>
        <p:spPr bwMode="auto">
          <a:xfrm>
            <a:off x="1151662" y="983116"/>
            <a:ext cx="4800824" cy="3543827"/>
          </a:xfrm>
          <a:prstGeom prst="rect">
            <a:avLst/>
          </a:prstGeom>
          <a:solidFill>
            <a:srgbClr val="FFFFFF"/>
          </a:solidFill>
          <a:ln>
            <a:solidFill>
              <a:srgbClr val="000000"/>
            </a:solidFill>
            <a:miter lim="800000"/>
            <a:headEnd/>
            <a:tailEnd/>
          </a:ln>
        </p:spPr>
      </p:sp>
      <p:sp>
        <p:nvSpPr>
          <p:cNvPr id="71683" name="Rectangle 3"/>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7BCEE6-EF3B-4655-9CC8-6D2967B27592}" type="slidenum">
              <a:rPr lang="en-US" altLang="ja-JP"/>
              <a:pPr/>
              <a:t>20</a:t>
            </a:fld>
            <a:endParaRPr lang="en-US" altLang="ja-JP"/>
          </a:p>
        </p:txBody>
      </p:sp>
      <p:sp>
        <p:nvSpPr>
          <p:cNvPr id="71682" name="Rectangle 2"/>
          <p:cNvSpPr txBox="1">
            <a:spLocks noGrp="1" noRot="1" noChangeAspect="1" noChangeArrowheads="1"/>
          </p:cNvSpPr>
          <p:nvPr>
            <p:ph type="sldImg"/>
          </p:nvPr>
        </p:nvSpPr>
        <p:spPr bwMode="auto">
          <a:xfrm>
            <a:off x="1189038" y="982663"/>
            <a:ext cx="4725987" cy="3544887"/>
          </a:xfrm>
          <a:prstGeom prst="rect">
            <a:avLst/>
          </a:prstGeom>
          <a:solidFill>
            <a:srgbClr val="FFFFFF"/>
          </a:solidFill>
          <a:ln>
            <a:solidFill>
              <a:srgbClr val="000000"/>
            </a:solidFill>
            <a:miter lim="800000"/>
            <a:headEnd/>
            <a:tailEnd/>
          </a:ln>
        </p:spPr>
      </p:sp>
      <p:sp>
        <p:nvSpPr>
          <p:cNvPr id="71683" name="Rectangle 3"/>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0AD4F59C-57F5-4C66-8BD2-B1526A12996C}" type="slidenum">
              <a:rPr lang="en-US"/>
              <a:pPr/>
              <a:t>22</a:t>
            </a:fld>
            <a:endParaRPr 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xfrm>
            <a:off x="710248" y="4861441"/>
            <a:ext cx="5681980" cy="4605576"/>
          </a:xfrm>
          <a:noFill/>
          <a:ln/>
        </p:spPr>
        <p:txBody>
          <a:bodyPr/>
          <a:lstStyle/>
          <a:p>
            <a:pPr eaLnBrk="1" hangingPunct="1"/>
            <a:r>
              <a:rPr lang="en-US" smtClean="0">
                <a:latin typeface="Times New Roman" pitchFamily="18" charset="0"/>
              </a:rPr>
              <a:t>Geospatial interoperability is our mission and our expertise.  OGC has alliances with other major standards and professional organizations to assure that geospatial interoperability is consistently addressed across the broader IT community.  There is a growing body of internet standards that employ OGC standards (such as OGC Geography Markup Language) to consistently define  and address “location” across the internet and wireless.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endParaRPr lang="th-TH" smtClean="0">
              <a:latin typeface="Arial" pitchFamily="34" charset="0"/>
              <a:cs typeface="Arial" pitchFamily="34" charset="0"/>
            </a:endParaRPr>
          </a:p>
        </p:txBody>
      </p:sp>
      <p:sp>
        <p:nvSpPr>
          <p:cNvPr id="66564" name="Slide Number Placeholder 3"/>
          <p:cNvSpPr>
            <a:spLocks noGrp="1"/>
          </p:cNvSpPr>
          <p:nvPr>
            <p:ph type="sldNum" sz="quarter" idx="5"/>
          </p:nvPr>
        </p:nvSpPr>
        <p:spPr>
          <a:noFill/>
        </p:spPr>
        <p:txBody>
          <a:bodyPr/>
          <a:lstStyle/>
          <a:p>
            <a:fld id="{17D65204-BBDB-485C-AC7D-F8EF1D0A9890}" type="slidenum">
              <a:rPr lang="en-US"/>
              <a:pPr/>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th-TH" dirty="0"/>
          </a:p>
        </p:txBody>
      </p:sp>
      <p:sp>
        <p:nvSpPr>
          <p:cNvPr id="4" name="Slide Number Placeholder 3"/>
          <p:cNvSpPr>
            <a:spLocks noGrp="1"/>
          </p:cNvSpPr>
          <p:nvPr>
            <p:ph type="sldNum" sz="quarter" idx="10"/>
          </p:nvPr>
        </p:nvSpPr>
        <p:spPr/>
        <p:txBody>
          <a:bodyPr/>
          <a:lstStyle/>
          <a:p>
            <a:pPr>
              <a:defRPr/>
            </a:pPr>
            <a:fld id="{7069F541-B214-4973-A432-87C0D413E241}" type="slidenum">
              <a:rPr lang="en-US" smtClean="0"/>
              <a:pPr>
                <a:defRPr/>
              </a:pPr>
              <a:t>25</a:t>
            </a:fld>
            <a:endParaRPr lang="ja-JP" altLang="th-TH"/>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p:cNvSpPr>
            <a:spLocks noGrp="1" noChangeArrowheads="1"/>
          </p:cNvSpPr>
          <p:nvPr>
            <p:ph type="dt"/>
          </p:nvPr>
        </p:nvSpPr>
        <p:spPr>
          <a:ln/>
        </p:spPr>
        <p:txBody>
          <a:bodyPr/>
          <a:lstStyle/>
          <a:p>
            <a:r>
              <a:rPr lang="en-US"/>
              <a:t>10/24/09</a:t>
            </a:r>
          </a:p>
        </p:txBody>
      </p:sp>
      <p:sp>
        <p:nvSpPr>
          <p:cNvPr id="5" name="Rectangle 7"/>
          <p:cNvSpPr>
            <a:spLocks noGrp="1" noChangeArrowheads="1"/>
          </p:cNvSpPr>
          <p:nvPr>
            <p:ph type="sldNum"/>
          </p:nvPr>
        </p:nvSpPr>
        <p:spPr>
          <a:ln/>
        </p:spPr>
        <p:txBody>
          <a:bodyPr/>
          <a:lstStyle/>
          <a:p>
            <a:fld id="{3FD0331B-F63F-42F1-AEB4-6EEF40782064}" type="slidenum">
              <a:rPr lang="en-US"/>
              <a:pPr/>
              <a:t>33</a:t>
            </a:fld>
            <a:endParaRPr lang="en-US"/>
          </a:p>
        </p:txBody>
      </p:sp>
      <p:sp>
        <p:nvSpPr>
          <p:cNvPr id="31745" name="Rectangle 1"/>
          <p:cNvSpPr txBox="1">
            <a:spLocks noGrp="1" noRot="1" noChangeAspect="1" noChangeArrowheads="1"/>
          </p:cNvSpPr>
          <p:nvPr>
            <p:ph type="sldImg"/>
          </p:nvPr>
        </p:nvSpPr>
        <p:spPr bwMode="auto">
          <a:xfrm>
            <a:off x="993775" y="768350"/>
            <a:ext cx="5114925" cy="3836988"/>
          </a:xfrm>
          <a:prstGeom prst="rect">
            <a:avLst/>
          </a:prstGeom>
          <a:solidFill>
            <a:srgbClr val="FFFFFF"/>
          </a:solidFill>
          <a:ln>
            <a:solidFill>
              <a:srgbClr val="000000"/>
            </a:solidFill>
            <a:miter lim="800000"/>
            <a:headEnd/>
            <a:tailEnd/>
          </a:ln>
        </p:spPr>
      </p:sp>
      <p:sp>
        <p:nvSpPr>
          <p:cNvPr id="31746" name="Rectangle 2"/>
          <p:cNvSpPr txBox="1">
            <a:spLocks noGrp="1" noChangeArrowheads="1"/>
          </p:cNvSpPr>
          <p:nvPr>
            <p:ph type="body" idx="1"/>
          </p:nvPr>
        </p:nvSpPr>
        <p:spPr bwMode="auto">
          <a:xfrm>
            <a:off x="710248" y="4861442"/>
            <a:ext cx="5681980" cy="4710410"/>
          </a:xfrm>
          <a:prstGeom prst="rect">
            <a:avLst/>
          </a:prstGeom>
          <a:noFill/>
          <a:ln>
            <a:round/>
            <a:headEnd/>
            <a:tailEnd/>
          </a:ln>
        </p:spPr>
        <p:txBody>
          <a:bodyPr wrap="none" anchor="ctr"/>
          <a:lstStyle/>
          <a:p>
            <a:endParaRPr lang="th-TH"/>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0BAABE-E04A-4ADA-942B-B5A28A6A5A0D}" type="slidenum">
              <a:rPr lang="en-US"/>
              <a:pPr/>
              <a:t>3</a:t>
            </a:fld>
            <a:endParaRPr lang="ja-JP" altLang="th-TH"/>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D10E3834-7919-498E-9CD4-62F01D777ED3}" type="slidenum">
              <a:rPr lang="en-US" smtClean="0"/>
              <a:pPr/>
              <a:t>4</a:t>
            </a:fld>
            <a:endParaRPr lang="ja-JP" altLang="th-TH"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pPr eaLnBrk="1" hangingPunct="1"/>
            <a:r>
              <a:rPr lang="en-US" dirty="0" smtClean="0"/>
              <a:t>A portion of the light that reaches a sensor flying overhead actually comes from the Earth's atmosphere, not the surface of the Earth.</a:t>
            </a:r>
          </a:p>
          <a:p>
            <a:pPr eaLnBrk="1" hangingPunct="1"/>
            <a:r>
              <a:rPr lang="en-US" dirty="0" smtClean="0"/>
              <a:t>This signal from the atmosphere, which can obscure the signal emanating from the land or water of interest, is caused by molecular scattering and absorbing of gas and particles in the atmosphere.</a:t>
            </a:r>
          </a:p>
          <a:p>
            <a:pPr eaLnBrk="1" hangingPunct="1"/>
            <a:r>
              <a:rPr lang="en-US" dirty="0" smtClean="0"/>
              <a:t>Particles such as dust, ash, and smoke also scatter light reflected from the Earth's surface. </a:t>
            </a:r>
            <a:endParaRPr lang="th-TH" dirty="0" smtClean="0"/>
          </a:p>
          <a:p>
            <a:endParaRPr lang="th-TH" dirty="0" smtClean="0"/>
          </a:p>
        </p:txBody>
      </p:sp>
      <p:sp>
        <p:nvSpPr>
          <p:cNvPr id="49156" name="Slide Number Placeholder 3"/>
          <p:cNvSpPr>
            <a:spLocks noGrp="1"/>
          </p:cNvSpPr>
          <p:nvPr>
            <p:ph type="sldNum" sz="quarter" idx="5"/>
          </p:nvPr>
        </p:nvSpPr>
        <p:spPr>
          <a:noFill/>
        </p:spPr>
        <p:txBody>
          <a:bodyPr/>
          <a:lstStyle/>
          <a:p>
            <a:fld id="{7055CC92-35E2-4E19-97E1-9F799DDE4661}" type="slidenum">
              <a:rPr lang="en-US" smtClean="0"/>
              <a:pPr/>
              <a:t>5</a:t>
            </a:fld>
            <a:endParaRPr lang="ja-JP" altLang="th-TH"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pPr defTabSz="947738"/>
            <a:fld id="{3DDF1178-0BC9-45FD-B8EE-F270E3FF05AD}" type="slidenum">
              <a:rPr lang="en-US" smtClean="0"/>
              <a:pPr defTabSz="947738"/>
              <a:t>7</a:t>
            </a:fld>
            <a:endParaRPr lang="ja-JP" altLang="th-TH" smtClean="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pPr defTabSz="947738"/>
            <a:fld id="{226279AA-FF7F-45F3-9105-352D8123EC49}" type="slidenum">
              <a:rPr lang="en-US" smtClean="0"/>
              <a:pPr defTabSz="947738"/>
              <a:t>8</a:t>
            </a:fld>
            <a:endParaRPr lang="ja-JP" altLang="th-TH" smtClean="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pPr defTabSz="947738"/>
            <a:fld id="{E20D3E65-0831-48B5-8647-7D00D8CC6655}" type="slidenum">
              <a:rPr lang="en-US" smtClean="0"/>
              <a:pPr defTabSz="947738"/>
              <a:t>9</a:t>
            </a:fld>
            <a:endParaRPr lang="ja-JP" altLang="th-TH" smtClean="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ja-JP"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F843E4-9EA3-4F88-A528-617676DC2F53}" type="slidenum">
              <a:rPr lang="en-US"/>
              <a:pPr/>
              <a:t>17</a:t>
            </a:fld>
            <a:endParaRPr lang="en-US"/>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th-TH"/>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FC745-CC91-4A6E-AE2B-70426EE82B47}" type="slidenum">
              <a:rPr lang="en-US" altLang="ja-JP"/>
              <a:pPr/>
              <a:t>18</a:t>
            </a:fld>
            <a:endParaRPr lang="en-US" altLang="ja-JP"/>
          </a:p>
        </p:txBody>
      </p:sp>
      <p:sp>
        <p:nvSpPr>
          <p:cNvPr id="128002" name="Rectangle 1026"/>
          <p:cNvSpPr txBox="1">
            <a:spLocks noGrp="1" noRot="1" noChangeAspect="1" noChangeArrowheads="1"/>
          </p:cNvSpPr>
          <p:nvPr>
            <p:ph type="sldImg"/>
          </p:nvPr>
        </p:nvSpPr>
        <p:spPr bwMode="auto">
          <a:xfrm>
            <a:off x="1189038" y="982663"/>
            <a:ext cx="4725987" cy="3544887"/>
          </a:xfrm>
          <a:prstGeom prst="rect">
            <a:avLst/>
          </a:prstGeom>
          <a:solidFill>
            <a:srgbClr val="FFFFFF"/>
          </a:solidFill>
          <a:ln>
            <a:solidFill>
              <a:srgbClr val="000000"/>
            </a:solidFill>
            <a:miter lim="800000"/>
            <a:headEnd/>
            <a:tailEnd/>
          </a:ln>
        </p:spPr>
      </p:sp>
      <p:sp>
        <p:nvSpPr>
          <p:cNvPr id="128003" name="Rectangle 1027"/>
          <p:cNvSpPr txBox="1">
            <a:spLocks noGrp="1" noChangeArrowheads="1"/>
          </p:cNvSpPr>
          <p:nvPr>
            <p:ph type="body" idx="1"/>
          </p:nvPr>
        </p:nvSpPr>
        <p:spPr bwMode="auto">
          <a:xfrm>
            <a:off x="1100080" y="4868020"/>
            <a:ext cx="4908942" cy="3934631"/>
          </a:xfrm>
          <a:prstGeom prst="rect">
            <a:avLst/>
          </a:prstGeom>
          <a:noFill/>
          <a:ln>
            <a:round/>
            <a:headEnd/>
            <a:tailEnd/>
          </a:ln>
        </p:spPr>
        <p:txBody>
          <a:bodyPr wrap="none" lIns="83708" tIns="41855" rIns="83708" bIns="41855" anchor="ctr"/>
          <a:lstStyle/>
          <a:p>
            <a:endParaRPr lang="th-TH">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背景画像淡い緑修正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3"/>
          <p:cNvSpPr>
            <a:spLocks noChangeArrowheads="1"/>
          </p:cNvSpPr>
          <p:nvPr/>
        </p:nvSpPr>
        <p:spPr bwMode="auto">
          <a:xfrm flipH="1">
            <a:off x="0" y="2997200"/>
            <a:ext cx="9144000" cy="71438"/>
          </a:xfrm>
          <a:prstGeom prst="rect">
            <a:avLst/>
          </a:prstGeom>
          <a:gradFill rotWithShape="1">
            <a:gsLst>
              <a:gs pos="0">
                <a:schemeClr val="accent1"/>
              </a:gs>
              <a:gs pos="100000">
                <a:srgbClr val="003399"/>
              </a:gs>
            </a:gsLst>
            <a:lin ang="0" scaled="1"/>
          </a:gradFill>
          <a:ln w="9525">
            <a:noFill/>
            <a:miter lim="800000"/>
            <a:headEnd/>
            <a:tailEnd/>
          </a:ln>
          <a:effectLst/>
        </p:spPr>
        <p:txBody>
          <a:bodyPr wrap="none" anchor="ctr"/>
          <a:lstStyle/>
          <a:p>
            <a:endParaRPr lang="th-TH" sz="1800"/>
          </a:p>
        </p:txBody>
      </p:sp>
      <p:sp>
        <p:nvSpPr>
          <p:cNvPr id="166916" name="Rectangle 4"/>
          <p:cNvSpPr>
            <a:spLocks noGrp="1" noChangeArrowheads="1"/>
          </p:cNvSpPr>
          <p:nvPr>
            <p:ph type="ctrTitle"/>
          </p:nvPr>
        </p:nvSpPr>
        <p:spPr>
          <a:xfrm>
            <a:off x="684213" y="2058988"/>
            <a:ext cx="7772400" cy="865187"/>
          </a:xfrm>
        </p:spPr>
        <p:txBody>
          <a:bodyPr/>
          <a:lstStyle>
            <a:lvl1pPr>
              <a:defRPr sz="4800"/>
            </a:lvl1pPr>
          </a:lstStyle>
          <a:p>
            <a:r>
              <a:rPr lang="ja-JP" altLang="en-US"/>
              <a:t>マスタ タイトルの書式設定</a:t>
            </a:r>
          </a:p>
        </p:txBody>
      </p:sp>
      <p:sp>
        <p:nvSpPr>
          <p:cNvPr id="166917" name="Rectangle 5"/>
          <p:cNvSpPr>
            <a:spLocks noGrp="1" noChangeArrowheads="1"/>
          </p:cNvSpPr>
          <p:nvPr>
            <p:ph type="subTitle" idx="1"/>
          </p:nvPr>
        </p:nvSpPr>
        <p:spPr>
          <a:xfrm>
            <a:off x="1371600" y="3068638"/>
            <a:ext cx="6400800" cy="647700"/>
          </a:xfrm>
          <a:effectLst>
            <a:outerShdw dist="35921" dir="2700000" algn="ctr" rotWithShape="0">
              <a:srgbClr val="EAEAEA"/>
            </a:outerShdw>
          </a:effectLst>
        </p:spPr>
        <p:txBody>
          <a:bodyPr/>
          <a:lstStyle>
            <a:lvl1pPr marL="0" indent="0" algn="ctr">
              <a:buFontTx/>
              <a:buNone/>
              <a:defRPr sz="2800"/>
            </a:lvl1pPr>
          </a:lstStyle>
          <a:p>
            <a:r>
              <a:rPr lang="ja-JP" altLang="en-US"/>
              <a:t>マスタ サブタイトルの書式設定</a:t>
            </a:r>
          </a:p>
        </p:txBody>
      </p:sp>
      <p:sp>
        <p:nvSpPr>
          <p:cNvPr id="6" name="Rectangle 6"/>
          <p:cNvSpPr>
            <a:spLocks noGrp="1" noChangeArrowheads="1"/>
          </p:cNvSpPr>
          <p:nvPr>
            <p:ph type="sldNum" sz="quarter" idx="10"/>
          </p:nvPr>
        </p:nvSpPr>
        <p:spPr/>
        <p:txBody>
          <a:bodyPr/>
          <a:lstStyle>
            <a:lvl1pPr>
              <a:defRPr/>
            </a:lvl1pPr>
          </a:lstStyle>
          <a:p>
            <a:pPr>
              <a:defRPr/>
            </a:pPr>
            <a:fld id="{09CC65CE-2521-40A8-8DD9-DB9D94430134}" type="slidenum">
              <a:rPr lang="ja-JP" altLang="en-US"/>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ln/>
        </p:spPr>
        <p:txBody>
          <a:bodyPr/>
          <a:lstStyle>
            <a:lvl1pPr>
              <a:defRPr/>
            </a:lvl1pPr>
          </a:lstStyle>
          <a:p>
            <a:pPr>
              <a:defRPr/>
            </a:pPr>
            <a:fld id="{5D4E9D45-A5F0-4FC6-96BE-D2092E3330A6}" type="slidenum">
              <a:rPr lang="ja-JP" altLang="en-US"/>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7525" y="188913"/>
            <a:ext cx="2132013" cy="6110287"/>
          </a:xfrm>
        </p:spPr>
        <p:txBody>
          <a:bodyPr vert="eaVert"/>
          <a:lstStyle/>
          <a:p>
            <a:r>
              <a:rPr lang="en-US" smtClean="0"/>
              <a:t>Click to edit Master title style</a:t>
            </a:r>
            <a:endParaRPr lang="th-TH"/>
          </a:p>
        </p:txBody>
      </p:sp>
      <p:sp>
        <p:nvSpPr>
          <p:cNvPr id="3" name="Vertical Text Placeholder 2"/>
          <p:cNvSpPr>
            <a:spLocks noGrp="1"/>
          </p:cNvSpPr>
          <p:nvPr>
            <p:ph type="body" orient="vert" idx="1"/>
          </p:nvPr>
        </p:nvSpPr>
        <p:spPr>
          <a:xfrm>
            <a:off x="468313" y="188913"/>
            <a:ext cx="6246812" cy="61102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ln/>
        </p:spPr>
        <p:txBody>
          <a:bodyPr/>
          <a:lstStyle>
            <a:lvl1pPr>
              <a:defRPr/>
            </a:lvl1pPr>
          </a:lstStyle>
          <a:p>
            <a:pPr>
              <a:defRPr/>
            </a:pPr>
            <a:fld id="{4075002D-7932-4447-95F9-7D1E1E0D4F29}" type="slidenum">
              <a:rPr lang="ja-JP" altLang="en-US"/>
              <a:pPr>
                <a:defRPr/>
              </a:pPr>
              <a:t>‹#›</a:t>
            </a:fld>
            <a:endParaRPr lang="en-US" altLang="ja-JP"/>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87450" y="188913"/>
            <a:ext cx="7812088" cy="954087"/>
          </a:xfrm>
        </p:spPr>
        <p:txBody>
          <a:bodyPr/>
          <a:lstStyle/>
          <a:p>
            <a:r>
              <a:rPr lang="en-US" smtClean="0"/>
              <a:t>Click to edit Master title style</a:t>
            </a:r>
            <a:endParaRPr lang="th-TH"/>
          </a:p>
        </p:txBody>
      </p:sp>
      <p:sp>
        <p:nvSpPr>
          <p:cNvPr id="3" name="Table Placeholder 2"/>
          <p:cNvSpPr>
            <a:spLocks noGrp="1"/>
          </p:cNvSpPr>
          <p:nvPr>
            <p:ph type="tbl" idx="1"/>
          </p:nvPr>
        </p:nvSpPr>
        <p:spPr>
          <a:xfrm>
            <a:off x="468313" y="1773238"/>
            <a:ext cx="8229600" cy="4525962"/>
          </a:xfrm>
        </p:spPr>
        <p:txBody>
          <a:bodyPr/>
          <a:lstStyle/>
          <a:p>
            <a:pPr lvl="0"/>
            <a:endParaRPr lang="th-TH" noProof="0" smtClean="0"/>
          </a:p>
        </p:txBody>
      </p:sp>
      <p:sp>
        <p:nvSpPr>
          <p:cNvPr id="4" name="Rectangle 7"/>
          <p:cNvSpPr>
            <a:spLocks noGrp="1" noChangeArrowheads="1"/>
          </p:cNvSpPr>
          <p:nvPr>
            <p:ph type="sldNum" sz="quarter" idx="10"/>
          </p:nvPr>
        </p:nvSpPr>
        <p:spPr>
          <a:ln/>
        </p:spPr>
        <p:txBody>
          <a:bodyPr/>
          <a:lstStyle>
            <a:lvl1pPr>
              <a:defRPr/>
            </a:lvl1pPr>
          </a:lstStyle>
          <a:p>
            <a:pPr>
              <a:defRPr/>
            </a:pPr>
            <a:fld id="{0DAD3891-7198-4890-86E2-B95FE6064691}" type="slidenum">
              <a:rPr lang="ja-JP" altLang="en-US"/>
              <a:pPr>
                <a:defRPr/>
              </a:pPr>
              <a:t>‹#›</a:t>
            </a:fld>
            <a:endParaRPr lang="en-US" altLang="ja-JP"/>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th-TH"/>
          </a:p>
        </p:txBody>
      </p:sp>
      <p:sp>
        <p:nvSpPr>
          <p:cNvPr id="3" name="ClipArt Placeholder 2"/>
          <p:cNvSpPr>
            <a:spLocks noGrp="1"/>
          </p:cNvSpPr>
          <p:nvPr>
            <p:ph type="clipArt" sz="half" idx="1"/>
          </p:nvPr>
        </p:nvSpPr>
        <p:spPr>
          <a:xfrm>
            <a:off x="457200" y="1600200"/>
            <a:ext cx="4038600" cy="4530725"/>
          </a:xfrm>
        </p:spPr>
        <p:txBody>
          <a:bodyPr/>
          <a:lstStyle/>
          <a:p>
            <a:endParaRPr lang="th-TH"/>
          </a:p>
        </p:txBody>
      </p:sp>
      <p:sp>
        <p:nvSpPr>
          <p:cNvPr id="4" name="Text Placeholder 3"/>
          <p:cNvSpPr>
            <a:spLocks noGrp="1"/>
          </p:cNvSpPr>
          <p:nvPr>
            <p:ph type="body"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Date Placeholder 4"/>
          <p:cNvSpPr>
            <a:spLocks noGrp="1"/>
          </p:cNvSpPr>
          <p:nvPr>
            <p:ph type="dt" sz="half" idx="10"/>
          </p:nvPr>
        </p:nvSpPr>
        <p:spPr>
          <a:xfrm>
            <a:off x="457200" y="6248400"/>
            <a:ext cx="2133600" cy="457200"/>
          </a:xfrm>
          <a:prstGeom prst="rect">
            <a:avLst/>
          </a:prstGeom>
        </p:spPr>
        <p:txBody>
          <a:bodyPr/>
          <a:lstStyle>
            <a:lvl1pPr>
              <a:defRPr/>
            </a:lvl1pPr>
          </a:lstStyle>
          <a:p>
            <a:endParaRPr lang="en-US" altLang="ja-JP"/>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ja-JP"/>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E26D645-28A2-456D-9205-5E143B900AD5}" type="slidenum">
              <a:rPr lang="en-US" altLang="ja-JP"/>
              <a:pPr/>
              <a:t>‹#›</a:t>
            </a:fld>
            <a:endParaRPr lang="en-US" altLang="ja-JP"/>
          </a:p>
        </p:txBody>
      </p:sp>
    </p:spTree>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44000" cy="2762250"/>
          </a:xfrm>
          <a:prstGeom prst="rect">
            <a:avLst/>
          </a:prstGeom>
          <a:noFill/>
          <a:ln w="9525">
            <a:noFill/>
            <a:miter lim="800000"/>
            <a:headEnd type="none" w="med" len="lg"/>
            <a:tailEnd/>
          </a:ln>
        </p:spPr>
      </p:pic>
      <p:sp>
        <p:nvSpPr>
          <p:cNvPr id="1167363" name="Rectangle 3"/>
          <p:cNvSpPr>
            <a:spLocks noGrp="1" noChangeArrowheads="1"/>
          </p:cNvSpPr>
          <p:nvPr>
            <p:ph type="ctrTitle"/>
          </p:nvPr>
        </p:nvSpPr>
        <p:spPr>
          <a:xfrm>
            <a:off x="762000" y="2286000"/>
            <a:ext cx="7772400" cy="1143000"/>
          </a:xfrm>
        </p:spPr>
        <p:txBody>
          <a:bodyPr/>
          <a:lstStyle>
            <a:lvl1pPr>
              <a:defRPr>
                <a:latin typeface="Arial Black" charset="0"/>
              </a:defRPr>
            </a:lvl1pPr>
          </a:lstStyle>
          <a:p>
            <a:r>
              <a:rPr lang="en-US"/>
              <a:t>Click to edit Master title style</a:t>
            </a:r>
          </a:p>
        </p:txBody>
      </p:sp>
      <p:sp>
        <p:nvSpPr>
          <p:cNvPr id="1167364" name="Rectangle 4"/>
          <p:cNvSpPr>
            <a:spLocks noGrp="1" noChangeArrowheads="1"/>
          </p:cNvSpPr>
          <p:nvPr>
            <p:ph type="subTitle" idx="1"/>
          </p:nvPr>
        </p:nvSpPr>
        <p:spPr>
          <a:xfrm>
            <a:off x="1447800" y="4752975"/>
            <a:ext cx="6400800" cy="1371600"/>
          </a:xfrm>
        </p:spPr>
        <p:txBody>
          <a:bodyPr/>
          <a:lstStyle>
            <a:lvl1pPr marL="0" indent="0" algn="ctr">
              <a:buFontTx/>
              <a:buNone/>
              <a:defRPr sz="1800">
                <a:solidFill>
                  <a:srgbClr val="092E5C"/>
                </a:solidFill>
              </a:defRPr>
            </a:lvl1pPr>
          </a:lstStyle>
          <a:p>
            <a:r>
              <a:rPr lang="en-US"/>
              <a:t>Click to edit Master subtitle style</a:t>
            </a:r>
          </a:p>
        </p:txBody>
      </p:sp>
      <p:sp>
        <p:nvSpPr>
          <p:cNvPr id="5" name="Rectangle 2"/>
          <p:cNvSpPr>
            <a:spLocks noGrp="1" noChangeArrowheads="1"/>
          </p:cNvSpPr>
          <p:nvPr>
            <p:ph type="ftr" sz="quarter" idx="10"/>
          </p:nvPr>
        </p:nvSpPr>
        <p:spPr>
          <a:xfrm>
            <a:off x="3009900" y="6248400"/>
            <a:ext cx="3276600" cy="457200"/>
          </a:xfrm>
        </p:spPr>
        <p:txBody>
          <a:bodyPr/>
          <a:lstStyle>
            <a:lvl1pPr>
              <a:defRPr>
                <a:effectLst>
                  <a:outerShdw blurRad="38100" dist="38100" dir="2700000" algn="tl">
                    <a:srgbClr val="DDDDDD"/>
                  </a:outerShdw>
                </a:effectLst>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E0353D2-D286-46A0-9D23-FC9F433A838B}" type="slidenum">
              <a:rPr lang="ja-JP" altLang="en-US" smtClean="0"/>
              <a:pPr>
                <a:defRPr/>
              </a:pPr>
              <a:t>‹#›</a:t>
            </a:fld>
            <a:endParaRPr lang="en-US" altLang="ja-JP"/>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2F448CB-85B6-4171-910F-7ED76FF600AF}" type="slidenum">
              <a:rPr lang="ja-JP" altLang="en-US" smtClean="0"/>
              <a:pPr>
                <a:defRPr/>
              </a:pPr>
              <a:t>‹#›</a:t>
            </a:fld>
            <a:endParaRPr lang="en-US" altLang="ja-JP"/>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0CEF56C-F484-4E69-9C1E-03A4B7F37377}" type="slidenum">
              <a:rPr lang="ja-JP" altLang="en-US" smtClean="0"/>
              <a:pPr>
                <a:defRPr/>
              </a:pPr>
              <a:t>‹#›</a:t>
            </a:fld>
            <a:endParaRPr lang="en-US" altLang="ja-JP"/>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58ECCB3-C19F-4570-AAF6-B6DC78F8FF2D}" type="slidenum">
              <a:rPr lang="ja-JP" altLang="en-US" smtClean="0"/>
              <a:pPr>
                <a:defRPr/>
              </a:pPr>
              <a:t>‹#›</a:t>
            </a:fld>
            <a:endParaRPr lang="en-US" altLang="ja-JP"/>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65AF989-3CA6-419A-A647-C39CA90A7B4A}" type="slidenum">
              <a:rPr lang="ja-JP" altLang="en-US" smtClean="0"/>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Rectangle 7"/>
          <p:cNvSpPr>
            <a:spLocks noGrp="1" noChangeArrowheads="1"/>
          </p:cNvSpPr>
          <p:nvPr>
            <p:ph type="sldNum" sz="quarter" idx="10"/>
          </p:nvPr>
        </p:nvSpPr>
        <p:spPr>
          <a:xfrm>
            <a:off x="8676456" y="6538738"/>
            <a:ext cx="467544" cy="319262"/>
          </a:xfrm>
          <a:ln/>
        </p:spPr>
        <p:txBody>
          <a:bodyPr/>
          <a:lstStyle>
            <a:lvl1pPr>
              <a:defRPr/>
            </a:lvl1pPr>
          </a:lstStyle>
          <a:p>
            <a:pPr>
              <a:defRPr/>
            </a:pPr>
            <a:fld id="{CE0353D2-D286-46A0-9D23-FC9F433A838B}" type="slidenum">
              <a:rPr lang="ja-JP" altLang="en-US"/>
              <a:pPr>
                <a:defRPr/>
              </a:pPr>
              <a:t>‹#›</a:t>
            </a:fld>
            <a:endParaRPr lang="en-US" altLang="ja-JP"/>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BE9DC47E-DCF8-4D19-A485-5CF1BCFE8D67}" type="slidenum">
              <a:rPr lang="ja-JP" altLang="en-US" smtClean="0"/>
              <a:pPr>
                <a:defRPr/>
              </a:pPr>
              <a:t>‹#›</a:t>
            </a:fld>
            <a:endParaRPr lang="en-US" altLang="ja-JP"/>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0471CA9-1A38-41E3-8FBB-127F82F60BEF}" type="slidenum">
              <a:rPr lang="ja-JP" altLang="en-US" smtClean="0"/>
              <a:pPr>
                <a:defRPr/>
              </a:pPr>
              <a:t>‹#›</a:t>
            </a:fld>
            <a:endParaRPr lang="en-US" altLang="ja-JP"/>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58A3721-1D5C-4E06-9D67-3FEB8045DF3A}" type="slidenum">
              <a:rPr lang="ja-JP" altLang="en-US" smtClean="0"/>
              <a:pPr>
                <a:defRPr/>
              </a:pPr>
              <a:t>‹#›</a:t>
            </a:fld>
            <a:endParaRPr lang="en-US" altLang="ja-JP"/>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D4E9D45-A5F0-4FC6-96BE-D2092E3330A6}" type="slidenum">
              <a:rPr lang="ja-JP" altLang="en-US" smtClean="0"/>
              <a:pPr>
                <a:defRPr/>
              </a:pPr>
              <a:t>‹#›</a:t>
            </a:fld>
            <a:endParaRPr lang="en-US" altLang="ja-JP"/>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319088"/>
            <a:ext cx="2114550" cy="5759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6075" y="319088"/>
            <a:ext cx="6191250" cy="5759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4075002D-7932-4447-95F9-7D1E1E0D4F29}" type="slidenum">
              <a:rPr lang="ja-JP" altLang="en-US" smtClean="0"/>
              <a:pPr>
                <a:defRPr/>
              </a:pPr>
              <a:t>‹#›</a:t>
            </a:fld>
            <a:endParaRPr lang="en-US" altLang="ja-JP"/>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51375" y="1279525"/>
            <a:ext cx="4152900" cy="4799013"/>
          </a:xfrm>
        </p:spPr>
        <p:txBody>
          <a:bodyPr/>
          <a:lstStyle/>
          <a:p>
            <a:pPr lvl="0"/>
            <a:endParaRPr lang="en-US" noProof="0" dirty="0" smtClean="0"/>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smtClean="0">
                <a:latin typeface="Arial" pitchFamily="34" charset="0"/>
                <a:cs typeface="Arial" pitchFamily="34" charset="0"/>
              </a:defRPr>
            </a:lvl1pPr>
          </a:lstStyle>
          <a:p>
            <a:endParaRPr lang="en-US"/>
          </a:p>
        </p:txBody>
      </p:sp>
      <p:sp>
        <p:nvSpPr>
          <p:cNvPr id="6" name="Rectangle 6"/>
          <p:cNvSpPr>
            <a:spLocks noGrp="1" noChangeArrowheads="1"/>
          </p:cNvSpPr>
          <p:nvPr>
            <p:ph type="sldNum" sz="quarter" idx="11"/>
          </p:nvPr>
        </p:nvSpPr>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44000" cy="2762250"/>
          </a:xfrm>
          <a:prstGeom prst="rect">
            <a:avLst/>
          </a:prstGeom>
          <a:noFill/>
          <a:ln w="9525">
            <a:noFill/>
            <a:miter lim="800000"/>
            <a:headEnd type="none" w="med" len="lg"/>
            <a:tailEnd/>
          </a:ln>
        </p:spPr>
      </p:pic>
      <p:sp>
        <p:nvSpPr>
          <p:cNvPr id="1167363" name="Rectangle 3"/>
          <p:cNvSpPr>
            <a:spLocks noGrp="1" noChangeArrowheads="1"/>
          </p:cNvSpPr>
          <p:nvPr>
            <p:ph type="ctrTitle"/>
          </p:nvPr>
        </p:nvSpPr>
        <p:spPr>
          <a:xfrm>
            <a:off x="762000" y="2286000"/>
            <a:ext cx="7772400" cy="1143000"/>
          </a:xfrm>
        </p:spPr>
        <p:txBody>
          <a:bodyPr/>
          <a:lstStyle>
            <a:lvl1pPr>
              <a:defRPr>
                <a:latin typeface="Arial Black" charset="0"/>
              </a:defRPr>
            </a:lvl1pPr>
          </a:lstStyle>
          <a:p>
            <a:r>
              <a:rPr lang="en-US"/>
              <a:t>Click to edit Master title style</a:t>
            </a:r>
          </a:p>
        </p:txBody>
      </p:sp>
      <p:sp>
        <p:nvSpPr>
          <p:cNvPr id="1167364" name="Rectangle 4"/>
          <p:cNvSpPr>
            <a:spLocks noGrp="1" noChangeArrowheads="1"/>
          </p:cNvSpPr>
          <p:nvPr>
            <p:ph type="subTitle" idx="1"/>
          </p:nvPr>
        </p:nvSpPr>
        <p:spPr>
          <a:xfrm>
            <a:off x="1447800" y="4752975"/>
            <a:ext cx="6400800" cy="1371600"/>
          </a:xfrm>
        </p:spPr>
        <p:txBody>
          <a:bodyPr/>
          <a:lstStyle>
            <a:lvl1pPr marL="0" indent="0" algn="ctr">
              <a:buFontTx/>
              <a:buNone/>
              <a:defRPr sz="1800">
                <a:solidFill>
                  <a:srgbClr val="092E5C"/>
                </a:solidFill>
              </a:defRPr>
            </a:lvl1pPr>
          </a:lstStyle>
          <a:p>
            <a:r>
              <a:rPr lang="en-US"/>
              <a:t>Click to edit Master subtitle style</a:t>
            </a:r>
          </a:p>
        </p:txBody>
      </p:sp>
      <p:sp>
        <p:nvSpPr>
          <p:cNvPr id="5" name="Rectangle 2"/>
          <p:cNvSpPr>
            <a:spLocks noGrp="1" noChangeArrowheads="1"/>
          </p:cNvSpPr>
          <p:nvPr>
            <p:ph type="ftr" sz="quarter" idx="10"/>
          </p:nvPr>
        </p:nvSpPr>
        <p:spPr>
          <a:xfrm>
            <a:off x="3009900" y="6248400"/>
            <a:ext cx="3276600" cy="457200"/>
          </a:xfrm>
        </p:spPr>
        <p:txBody>
          <a:bodyPr/>
          <a:lstStyle>
            <a:lvl1pPr>
              <a:defRPr>
                <a:effectLst>
                  <a:outerShdw blurRad="38100" dist="38100" dir="2700000" algn="tl">
                    <a:srgbClr val="DDDDDD"/>
                  </a:outerShdw>
                </a:effectLst>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h-T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sldNum" sz="quarter" idx="10"/>
          </p:nvPr>
        </p:nvSpPr>
        <p:spPr>
          <a:ln/>
        </p:spPr>
        <p:txBody>
          <a:bodyPr/>
          <a:lstStyle>
            <a:lvl1pPr>
              <a:defRPr/>
            </a:lvl1pPr>
          </a:lstStyle>
          <a:p>
            <a:pPr>
              <a:defRPr/>
            </a:pPr>
            <a:fld id="{72F448CB-85B6-4171-910F-7ED76FF600AF}" type="slidenum">
              <a:rPr lang="ja-JP" altLang="en-US"/>
              <a:pPr>
                <a:defRPr/>
              </a:pPr>
              <a:t>‹#›</a:t>
            </a:fld>
            <a:endParaRPr lang="en-US" altLang="ja-JP"/>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E0353D2-D286-46A0-9D23-FC9F433A838B}" type="slidenum">
              <a:rPr lang="ja-JP" altLang="en-US" smtClean="0"/>
              <a:pPr>
                <a:defRPr/>
              </a:pPr>
              <a:t>‹#›</a:t>
            </a:fld>
            <a:endParaRPr lang="en-US" altLang="ja-JP"/>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2F448CB-85B6-4171-910F-7ED76FF600AF}" type="slidenum">
              <a:rPr lang="ja-JP" altLang="en-US" smtClean="0"/>
              <a:pPr>
                <a:defRPr/>
              </a:pPr>
              <a:t>‹#›</a:t>
            </a:fld>
            <a:endParaRPr lang="en-US" altLang="ja-JP"/>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0CEF56C-F484-4E69-9C1E-03A4B7F37377}" type="slidenum">
              <a:rPr lang="ja-JP" altLang="en-US" smtClean="0"/>
              <a:pPr>
                <a:defRPr/>
              </a:pPr>
              <a:t>‹#›</a:t>
            </a:fld>
            <a:endParaRPr lang="en-US" altLang="ja-JP"/>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58ECCB3-C19F-4570-AAF6-B6DC78F8FF2D}" type="slidenum">
              <a:rPr lang="ja-JP" altLang="en-US" smtClean="0"/>
              <a:pPr>
                <a:defRPr/>
              </a:pPr>
              <a:t>‹#›</a:t>
            </a:fld>
            <a:endParaRPr lang="en-US" altLang="ja-JP"/>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65AF989-3CA6-419A-A647-C39CA90A7B4A}" type="slidenum">
              <a:rPr lang="ja-JP" altLang="en-US" smtClean="0"/>
              <a:pPr>
                <a:defRPr/>
              </a:pPr>
              <a:t>‹#›</a:t>
            </a:fld>
            <a:endParaRPr lang="en-US" altLang="ja-JP"/>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BE9DC47E-DCF8-4D19-A485-5CF1BCFE8D67}" type="slidenum">
              <a:rPr lang="ja-JP" altLang="en-US" smtClean="0"/>
              <a:pPr>
                <a:defRPr/>
              </a:pPr>
              <a:t>‹#›</a:t>
            </a:fld>
            <a:endParaRPr lang="en-US" altLang="ja-JP"/>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30471CA9-1A38-41E3-8FBB-127F82F60BEF}" type="slidenum">
              <a:rPr lang="ja-JP" altLang="en-US" smtClean="0"/>
              <a:pPr>
                <a:defRPr/>
              </a:pPr>
              <a:t>‹#›</a:t>
            </a:fld>
            <a:endParaRPr lang="en-US" altLang="ja-JP"/>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58A3721-1D5C-4E06-9D67-3FEB8045DF3A}" type="slidenum">
              <a:rPr lang="ja-JP" altLang="en-US" smtClean="0"/>
              <a:pPr>
                <a:defRPr/>
              </a:pPr>
              <a:t>‹#›</a:t>
            </a:fld>
            <a:endParaRPr lang="en-US" altLang="ja-JP"/>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5D4E9D45-A5F0-4FC6-96BE-D2092E3330A6}" type="slidenum">
              <a:rPr lang="ja-JP" altLang="en-US" smtClean="0"/>
              <a:pPr>
                <a:defRPr/>
              </a:pPr>
              <a:t>‹#›</a:t>
            </a:fld>
            <a:endParaRPr lang="en-US" altLang="ja-JP"/>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9725" y="319088"/>
            <a:ext cx="2114550" cy="5759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6075" y="319088"/>
            <a:ext cx="6191250" cy="5759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4075002D-7932-4447-95F9-7D1E1E0D4F29}" type="slidenum">
              <a:rPr lang="ja-JP" altLang="en-US" smtClean="0"/>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Content Placeholder 2"/>
          <p:cNvSpPr>
            <a:spLocks noGrp="1"/>
          </p:cNvSpPr>
          <p:nvPr>
            <p:ph sz="half" idx="1"/>
          </p:nvPr>
        </p:nvSpPr>
        <p:spPr>
          <a:xfrm>
            <a:off x="468313" y="1773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Content Placeholder 3"/>
          <p:cNvSpPr>
            <a:spLocks noGrp="1"/>
          </p:cNvSpPr>
          <p:nvPr>
            <p:ph sz="half" idx="2"/>
          </p:nvPr>
        </p:nvSpPr>
        <p:spPr>
          <a:xfrm>
            <a:off x="4659313" y="17732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Rectangle 7"/>
          <p:cNvSpPr>
            <a:spLocks noGrp="1" noChangeArrowheads="1"/>
          </p:cNvSpPr>
          <p:nvPr>
            <p:ph type="sldNum" sz="quarter" idx="10"/>
          </p:nvPr>
        </p:nvSpPr>
        <p:spPr>
          <a:ln/>
        </p:spPr>
        <p:txBody>
          <a:bodyPr/>
          <a:lstStyle>
            <a:lvl1pPr>
              <a:defRPr/>
            </a:lvl1pPr>
          </a:lstStyle>
          <a:p>
            <a:pPr>
              <a:defRPr/>
            </a:pPr>
            <a:fld id="{60CEF56C-F484-4E69-9C1E-03A4B7F37377}" type="slidenum">
              <a:rPr lang="ja-JP" altLang="en-US"/>
              <a:pPr>
                <a:defRPr/>
              </a:pPr>
              <a:t>‹#›</a:t>
            </a:fld>
            <a:endParaRPr lang="en-US" altLang="ja-JP"/>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51375" y="1279525"/>
            <a:ext cx="4152900" cy="4799013"/>
          </a:xfrm>
        </p:spPr>
        <p:txBody>
          <a:bodyPr/>
          <a:lstStyle/>
          <a:p>
            <a:pPr lvl="0"/>
            <a:endParaRPr lang="en-US" noProof="0" dirty="0" smtClean="0"/>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51375" y="1279525"/>
            <a:ext cx="4152900" cy="23225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51375" y="3754438"/>
            <a:ext cx="4152900" cy="2324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ftr" sz="quarter"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075" y="319088"/>
            <a:ext cx="8458200" cy="685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460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51375" y="1279525"/>
            <a:ext cx="4152900" cy="47990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ftr" sz="quarter" idx="10"/>
          </p:nvPr>
        </p:nvSpPr>
        <p:spPr/>
        <p:txBody>
          <a:bodyPr/>
          <a:lstStyle>
            <a:lvl1pPr>
              <a:defRPr smtClean="0">
                <a:latin typeface="Arial" pitchFamily="34" charset="0"/>
                <a:cs typeface="Arial" pitchFamily="34" charset="0"/>
              </a:defRPr>
            </a:lvl1pPr>
          </a:lstStyle>
          <a:p>
            <a:endParaRPr lang="en-US"/>
          </a:p>
        </p:txBody>
      </p:sp>
      <p:sp>
        <p:nvSpPr>
          <p:cNvPr id="6" name="Rectangle 6"/>
          <p:cNvSpPr>
            <a:spLocks noGrp="1" noChangeArrowheads="1"/>
          </p:cNvSpPr>
          <p:nvPr>
            <p:ph type="sldNum" sz="quarter" idx="11"/>
          </p:nvPr>
        </p:nvSpPr>
        <p:spPr/>
        <p:txBody>
          <a:bodyPr/>
          <a:lstStyle>
            <a:lvl1pPr>
              <a:defRPr/>
            </a:lvl1pPr>
          </a:lstStyle>
          <a:p>
            <a:pPr>
              <a:defRPr/>
            </a:pPr>
            <a:fld id="{A5337163-D6C7-4ACE-B573-0DD722F7655E}" type="slidenum">
              <a:rPr lang="ja-JP" altLang="en-US" smtClean="0"/>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h-T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7" name="Rectangle 7"/>
          <p:cNvSpPr>
            <a:spLocks noGrp="1" noChangeArrowheads="1"/>
          </p:cNvSpPr>
          <p:nvPr>
            <p:ph type="sldNum" sz="quarter" idx="10"/>
          </p:nvPr>
        </p:nvSpPr>
        <p:spPr>
          <a:ln/>
        </p:spPr>
        <p:txBody>
          <a:bodyPr/>
          <a:lstStyle>
            <a:lvl1pPr>
              <a:defRPr/>
            </a:lvl1pPr>
          </a:lstStyle>
          <a:p>
            <a:pPr>
              <a:defRPr/>
            </a:pPr>
            <a:fld id="{358ECCB3-C19F-4570-AAF6-B6DC78F8FF2D}" type="slidenum">
              <a:rPr lang="ja-JP" altLang="en-US"/>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h-TH"/>
          </a:p>
        </p:txBody>
      </p:sp>
      <p:sp>
        <p:nvSpPr>
          <p:cNvPr id="3" name="Rectangle 7"/>
          <p:cNvSpPr>
            <a:spLocks noGrp="1" noChangeArrowheads="1"/>
          </p:cNvSpPr>
          <p:nvPr>
            <p:ph type="sldNum" sz="quarter" idx="10"/>
          </p:nvPr>
        </p:nvSpPr>
        <p:spPr>
          <a:ln/>
        </p:spPr>
        <p:txBody>
          <a:bodyPr/>
          <a:lstStyle>
            <a:lvl1pPr>
              <a:defRPr/>
            </a:lvl1pPr>
          </a:lstStyle>
          <a:p>
            <a:pPr>
              <a:defRPr/>
            </a:pPr>
            <a:fld id="{B65AF989-3CA6-419A-A647-C39CA90A7B4A}" type="slidenum">
              <a:rPr lang="ja-JP" altLang="en-US"/>
              <a:pPr>
                <a:defRPr/>
              </a:pPr>
              <a:t>‹#›</a:t>
            </a:fld>
            <a:endParaRPr lang="en-US" altLang="ja-JP"/>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BE9DC47E-DCF8-4D19-A485-5CF1BCFE8D67}" type="slidenum">
              <a:rPr lang="ja-JP" altLang="en-US"/>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h-T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30471CA9-1A38-41E3-8FBB-127F82F60BEF}" type="slidenum">
              <a:rPr lang="ja-JP" altLang="en-US"/>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h-T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h-TH"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sldNum" sz="quarter" idx="10"/>
          </p:nvPr>
        </p:nvSpPr>
        <p:spPr>
          <a:ln/>
        </p:spPr>
        <p:txBody>
          <a:bodyPr/>
          <a:lstStyle>
            <a:lvl1pPr>
              <a:defRPr/>
            </a:lvl1pPr>
          </a:lstStyle>
          <a:p>
            <a:pPr>
              <a:defRPr/>
            </a:pPr>
            <a:fld id="{558A3721-1D5C-4E06-9D67-3FEB8045DF3A}" type="slidenum">
              <a:rPr lang="ja-JP" altLang="en-US"/>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image" Target="../media/image2.png"/><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3.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2.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背景画像淡い緑修正2"/>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165891" name="Rectangle 3"/>
          <p:cNvSpPr>
            <a:spLocks noChangeArrowheads="1"/>
          </p:cNvSpPr>
          <p:nvPr/>
        </p:nvSpPr>
        <p:spPr bwMode="auto">
          <a:xfrm>
            <a:off x="250825" y="1412875"/>
            <a:ext cx="8642350" cy="5111750"/>
          </a:xfrm>
          <a:prstGeom prst="rect">
            <a:avLst/>
          </a:prstGeom>
          <a:solidFill>
            <a:schemeClr val="bg1">
              <a:alpha val="50000"/>
            </a:schemeClr>
          </a:solidFill>
          <a:ln w="9525">
            <a:noFill/>
            <a:miter lim="800000"/>
            <a:headEnd/>
            <a:tailEnd/>
          </a:ln>
          <a:effectLst/>
        </p:spPr>
        <p:txBody>
          <a:bodyPr wrap="none" anchor="ctr"/>
          <a:lstStyle/>
          <a:p>
            <a:endParaRPr lang="th-TH" sz="1800"/>
          </a:p>
        </p:txBody>
      </p:sp>
      <p:sp>
        <p:nvSpPr>
          <p:cNvPr id="165892" name="Rectangle 4"/>
          <p:cNvSpPr>
            <a:spLocks noChangeArrowheads="1"/>
          </p:cNvSpPr>
          <p:nvPr/>
        </p:nvSpPr>
        <p:spPr bwMode="auto">
          <a:xfrm flipH="1">
            <a:off x="0" y="1125538"/>
            <a:ext cx="9144000" cy="71437"/>
          </a:xfrm>
          <a:prstGeom prst="rect">
            <a:avLst/>
          </a:prstGeom>
          <a:gradFill rotWithShape="1">
            <a:gsLst>
              <a:gs pos="0">
                <a:schemeClr val="accent1"/>
              </a:gs>
              <a:gs pos="100000">
                <a:srgbClr val="003399"/>
              </a:gs>
            </a:gsLst>
            <a:lin ang="0" scaled="1"/>
          </a:gradFill>
          <a:ln w="9525">
            <a:noFill/>
            <a:miter lim="800000"/>
            <a:headEnd/>
            <a:tailEnd/>
          </a:ln>
          <a:effectLst/>
        </p:spPr>
        <p:txBody>
          <a:bodyPr wrap="none" anchor="ctr"/>
          <a:lstStyle/>
          <a:p>
            <a:endParaRPr lang="th-TH" sz="1800"/>
          </a:p>
        </p:txBody>
      </p:sp>
      <p:sp>
        <p:nvSpPr>
          <p:cNvPr id="165893" name="Rectangle 5"/>
          <p:cNvSpPr>
            <a:spLocks noGrp="1" noChangeArrowheads="1"/>
          </p:cNvSpPr>
          <p:nvPr>
            <p:ph type="title"/>
          </p:nvPr>
        </p:nvSpPr>
        <p:spPr bwMode="auto">
          <a:xfrm>
            <a:off x="1187450" y="188913"/>
            <a:ext cx="7812088"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30" name="Rectangle 6"/>
          <p:cNvSpPr>
            <a:spLocks noGrp="1" noChangeArrowheads="1"/>
          </p:cNvSpPr>
          <p:nvPr>
            <p:ph type="body" idx="1"/>
          </p:nvPr>
        </p:nvSpPr>
        <p:spPr bwMode="auto">
          <a:xfrm>
            <a:off x="468313" y="17732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65895" name="Rectangle 7"/>
          <p:cNvSpPr>
            <a:spLocks noGrp="1" noChangeArrowheads="1"/>
          </p:cNvSpPr>
          <p:nvPr>
            <p:ph type="sldNum" sz="quarter" idx="4"/>
          </p:nvPr>
        </p:nvSpPr>
        <p:spPr bwMode="auto">
          <a:xfrm>
            <a:off x="34925" y="6524625"/>
            <a:ext cx="2133600" cy="2746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3366"/>
                </a:solidFill>
                <a:cs typeface="+mn-cs"/>
              </a:defRPr>
            </a:lvl1pPr>
          </a:lstStyle>
          <a:p>
            <a:pPr>
              <a:defRPr/>
            </a:pPr>
            <a:fld id="{A5337163-D6C7-4ACE-B573-0DD722F7655E}" type="slidenum">
              <a:rPr lang="ja-JP" altLang="en-US"/>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774"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855" r:id="rId13"/>
  </p:sldLayoutIdLst>
  <p:hf hdr="0" ftr="0" dt="0"/>
  <p:txStyles>
    <p:titleStyle>
      <a:lvl1pPr algn="ctr" rtl="0" eaLnBrk="0" fontAlgn="base" hangingPunct="0">
        <a:spcBef>
          <a:spcPct val="0"/>
        </a:spcBef>
        <a:spcAft>
          <a:spcPct val="0"/>
        </a:spcAft>
        <a:defRPr kumimoji="1" sz="4400" b="1">
          <a:solidFill>
            <a:srgbClr val="003366"/>
          </a:solidFill>
          <a:latin typeface="+mj-lt"/>
          <a:ea typeface="+mj-ea"/>
          <a:cs typeface="+mj-cs"/>
        </a:defRPr>
      </a:lvl1pPr>
      <a:lvl2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2pPr>
      <a:lvl3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3pPr>
      <a:lvl4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4pPr>
      <a:lvl5pPr algn="ctr" rtl="0" eaLnBrk="0" fontAlgn="base" hangingPunct="0">
        <a:spcBef>
          <a:spcPct val="0"/>
        </a:spcBef>
        <a:spcAft>
          <a:spcPct val="0"/>
        </a:spcAft>
        <a:defRPr kumimoji="1" sz="4400" b="1">
          <a:solidFill>
            <a:srgbClr val="003366"/>
          </a:solidFill>
          <a:latin typeface="Arial" pitchFamily="34" charset="0"/>
          <a:ea typeface="MS PGothic" pitchFamily="34" charset="-128"/>
        </a:defRPr>
      </a:lvl5pPr>
      <a:lvl6pPr marL="457200" algn="ctr" rtl="0" fontAlgn="base">
        <a:spcBef>
          <a:spcPct val="0"/>
        </a:spcBef>
        <a:spcAft>
          <a:spcPct val="0"/>
        </a:spcAft>
        <a:defRPr kumimoji="1" sz="4400" b="1">
          <a:solidFill>
            <a:srgbClr val="003366"/>
          </a:solidFill>
          <a:latin typeface="Arial" pitchFamily="34" charset="0"/>
          <a:ea typeface="MS PGothic" pitchFamily="34" charset="-128"/>
        </a:defRPr>
      </a:lvl6pPr>
      <a:lvl7pPr marL="914400" algn="ctr" rtl="0" fontAlgn="base">
        <a:spcBef>
          <a:spcPct val="0"/>
        </a:spcBef>
        <a:spcAft>
          <a:spcPct val="0"/>
        </a:spcAft>
        <a:defRPr kumimoji="1" sz="4400" b="1">
          <a:solidFill>
            <a:srgbClr val="003366"/>
          </a:solidFill>
          <a:latin typeface="Arial" pitchFamily="34" charset="0"/>
          <a:ea typeface="MS PGothic" pitchFamily="34" charset="-128"/>
        </a:defRPr>
      </a:lvl7pPr>
      <a:lvl8pPr marL="1371600" algn="ctr" rtl="0" fontAlgn="base">
        <a:spcBef>
          <a:spcPct val="0"/>
        </a:spcBef>
        <a:spcAft>
          <a:spcPct val="0"/>
        </a:spcAft>
        <a:defRPr kumimoji="1" sz="4400" b="1">
          <a:solidFill>
            <a:srgbClr val="003366"/>
          </a:solidFill>
          <a:latin typeface="Arial" pitchFamily="34" charset="0"/>
          <a:ea typeface="MS PGothic" pitchFamily="34" charset="-128"/>
        </a:defRPr>
      </a:lvl8pPr>
      <a:lvl9pPr marL="1828800" algn="ctr" rtl="0" fontAlgn="base">
        <a:spcBef>
          <a:spcPct val="0"/>
        </a:spcBef>
        <a:spcAft>
          <a:spcPct val="0"/>
        </a:spcAft>
        <a:defRPr kumimoji="1" sz="4400" b="1">
          <a:solidFill>
            <a:srgbClr val="003366"/>
          </a:solidFill>
          <a:latin typeface="Arial" pitchFamily="34" charset="0"/>
          <a:ea typeface="MS PGothic" pitchFamily="34" charset="-128"/>
        </a:defRPr>
      </a:lvl9pPr>
    </p:titleStyle>
    <p:bodyStyle>
      <a:lvl1pPr marL="342900" indent="-342900" algn="l" rtl="0" eaLnBrk="0" fontAlgn="base" hangingPunct="0">
        <a:spcBef>
          <a:spcPct val="20000"/>
        </a:spcBef>
        <a:spcAft>
          <a:spcPct val="0"/>
        </a:spcAft>
        <a:buChar char="•"/>
        <a:defRPr kumimoji="1" sz="3200">
          <a:solidFill>
            <a:srgbClr val="003366"/>
          </a:solidFill>
          <a:latin typeface="+mn-lt"/>
          <a:ea typeface="+mn-ea"/>
          <a:cs typeface="+mn-cs"/>
        </a:defRPr>
      </a:lvl1pPr>
      <a:lvl2pPr marL="742950" indent="-285750" algn="l" rtl="0" eaLnBrk="0" fontAlgn="base" hangingPunct="0">
        <a:spcBef>
          <a:spcPct val="20000"/>
        </a:spcBef>
        <a:spcAft>
          <a:spcPct val="0"/>
        </a:spcAft>
        <a:buChar char="–"/>
        <a:defRPr kumimoji="1" sz="2800">
          <a:solidFill>
            <a:srgbClr val="003366"/>
          </a:solidFill>
          <a:latin typeface="+mn-lt"/>
          <a:ea typeface="+mn-ea"/>
        </a:defRPr>
      </a:lvl2pPr>
      <a:lvl3pPr marL="1143000" indent="-228600" algn="l" rtl="0" eaLnBrk="0" fontAlgn="base" hangingPunct="0">
        <a:spcBef>
          <a:spcPct val="20000"/>
        </a:spcBef>
        <a:spcAft>
          <a:spcPct val="0"/>
        </a:spcAft>
        <a:buChar char="•"/>
        <a:defRPr kumimoji="1" sz="2400">
          <a:solidFill>
            <a:srgbClr val="003366"/>
          </a:solidFill>
          <a:latin typeface="+mn-lt"/>
          <a:ea typeface="+mn-ea"/>
        </a:defRPr>
      </a:lvl3pPr>
      <a:lvl4pPr marL="1600200" indent="-228600" algn="l" rtl="0" eaLnBrk="0" fontAlgn="base" hangingPunct="0">
        <a:spcBef>
          <a:spcPct val="20000"/>
        </a:spcBef>
        <a:spcAft>
          <a:spcPct val="0"/>
        </a:spcAft>
        <a:buChar char="–"/>
        <a:defRPr kumimoji="1" sz="2000">
          <a:solidFill>
            <a:srgbClr val="003366"/>
          </a:solidFill>
          <a:latin typeface="+mn-lt"/>
          <a:ea typeface="+mn-ea"/>
        </a:defRPr>
      </a:lvl4pPr>
      <a:lvl5pPr marL="2057400" indent="-228600" algn="l" rtl="0" eaLnBrk="0" fontAlgn="base" hangingPunct="0">
        <a:spcBef>
          <a:spcPct val="20000"/>
        </a:spcBef>
        <a:spcAft>
          <a:spcPct val="0"/>
        </a:spcAft>
        <a:buChar char="»"/>
        <a:defRPr kumimoji="1" sz="2000">
          <a:solidFill>
            <a:srgbClr val="003366"/>
          </a:solidFill>
          <a:latin typeface="+mn-lt"/>
          <a:ea typeface="+mn-ea"/>
        </a:defRPr>
      </a:lvl5pPr>
      <a:lvl6pPr marL="2514600" indent="-228600" algn="l" rtl="0" fontAlgn="base">
        <a:spcBef>
          <a:spcPct val="20000"/>
        </a:spcBef>
        <a:spcAft>
          <a:spcPct val="0"/>
        </a:spcAft>
        <a:buChar char="»"/>
        <a:defRPr kumimoji="1" sz="2000">
          <a:solidFill>
            <a:srgbClr val="003366"/>
          </a:solidFill>
          <a:latin typeface="+mn-lt"/>
          <a:ea typeface="+mn-ea"/>
        </a:defRPr>
      </a:lvl6pPr>
      <a:lvl7pPr marL="2971800" indent="-228600" algn="l" rtl="0" fontAlgn="base">
        <a:spcBef>
          <a:spcPct val="20000"/>
        </a:spcBef>
        <a:spcAft>
          <a:spcPct val="0"/>
        </a:spcAft>
        <a:buChar char="»"/>
        <a:defRPr kumimoji="1" sz="2000">
          <a:solidFill>
            <a:srgbClr val="003366"/>
          </a:solidFill>
          <a:latin typeface="+mn-lt"/>
          <a:ea typeface="+mn-ea"/>
        </a:defRPr>
      </a:lvl7pPr>
      <a:lvl8pPr marL="3429000" indent="-228600" algn="l" rtl="0" fontAlgn="base">
        <a:spcBef>
          <a:spcPct val="20000"/>
        </a:spcBef>
        <a:spcAft>
          <a:spcPct val="0"/>
        </a:spcAft>
        <a:buChar char="»"/>
        <a:defRPr kumimoji="1" sz="2000">
          <a:solidFill>
            <a:srgbClr val="003366"/>
          </a:solidFill>
          <a:latin typeface="+mn-lt"/>
          <a:ea typeface="+mn-ea"/>
        </a:defRPr>
      </a:lvl8pPr>
      <a:lvl9pPr marL="3886200" indent="-228600" algn="l" rtl="0" fontAlgn="base">
        <a:spcBef>
          <a:spcPct val="20000"/>
        </a:spcBef>
        <a:spcAft>
          <a:spcPct val="0"/>
        </a:spcAft>
        <a:buChar char="»"/>
        <a:defRPr kumimoji="1" sz="2000">
          <a:solidFill>
            <a:srgbClr val="003366"/>
          </a:solidFill>
          <a:latin typeface="+mn-lt"/>
          <a:ea typeface="+mn-ea"/>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bwMode="auto">
          <a:xfrm>
            <a:off x="346075" y="319088"/>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6075" y="1279525"/>
            <a:ext cx="8458200" cy="4799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66340"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a:solidFill>
                  <a:srgbClr val="092E5C"/>
                </a:solidFill>
                <a:latin typeface="Arial" charset="0"/>
                <a:ea typeface="Arial" charset="0"/>
                <a:cs typeface="Arial" charset="0"/>
              </a:defRPr>
            </a:lvl1pPr>
          </a:lstStyle>
          <a:p>
            <a:pPr>
              <a:defRPr/>
            </a:pPr>
            <a:endParaRPr lang="en-US"/>
          </a:p>
        </p:txBody>
      </p:sp>
      <p:sp>
        <p:nvSpPr>
          <p:cNvPr id="1166341" name="Text Box 5"/>
          <p:cNvSpPr txBox="1">
            <a:spLocks noChangeArrowheads="1"/>
          </p:cNvSpPr>
          <p:nvPr/>
        </p:nvSpPr>
        <p:spPr bwMode="auto">
          <a:xfrm>
            <a:off x="-1539875" y="3059113"/>
            <a:ext cx="184150" cy="304800"/>
          </a:xfrm>
          <a:prstGeom prst="rect">
            <a:avLst/>
          </a:prstGeom>
          <a:noFill/>
          <a:ln w="9525">
            <a:noFill/>
            <a:miter lim="800000"/>
            <a:headEnd/>
            <a:tailEnd/>
          </a:ln>
          <a:effectLst/>
        </p:spPr>
        <p:txBody>
          <a:bodyPr wrap="none">
            <a:spAutoFit/>
          </a:bodyPr>
          <a:lstStyle/>
          <a:p>
            <a:pPr eaLnBrk="0" hangingPunct="0"/>
            <a:endParaRPr lang="th-TH" sz="1400" b="1">
              <a:effectLst>
                <a:outerShdw blurRad="38100" dist="38100" dir="2700000" algn="tl">
                  <a:srgbClr val="C0C0C0"/>
                </a:outerShdw>
              </a:effectLst>
              <a:latin typeface="Arial" pitchFamily="34" charset="0"/>
            </a:endParaRPr>
          </a:p>
        </p:txBody>
      </p:sp>
      <p:sp>
        <p:nvSpPr>
          <p:cNvPr id="1166342"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solidFill>
                  <a:srgbClr val="092E5C"/>
                </a:solidFill>
                <a:latin typeface="Arial" pitchFamily="34" charset="0"/>
              </a:defRPr>
            </a:lvl1pPr>
          </a:lstStyle>
          <a:p>
            <a:pPr>
              <a:defRPr/>
            </a:pPr>
            <a:fld id="{A5337163-D6C7-4ACE-B573-0DD722F7655E}" type="slidenum">
              <a:rPr lang="ja-JP" altLang="en-US" smtClean="0"/>
              <a:pPr>
                <a:defRPr/>
              </a:pPr>
              <a:t>‹#›</a:t>
            </a:fld>
            <a:endParaRPr lang="en-US" altLang="ja-JP"/>
          </a:p>
        </p:txBody>
      </p:sp>
      <p:sp>
        <p:nvSpPr>
          <p:cNvPr id="1166343" name="Rectangle 7"/>
          <p:cNvSpPr>
            <a:spLocks noChangeArrowheads="1"/>
          </p:cNvSpPr>
          <p:nvPr/>
        </p:nvSpPr>
        <p:spPr bwMode="auto">
          <a:xfrm>
            <a:off x="304800" y="6477000"/>
            <a:ext cx="1905000" cy="228600"/>
          </a:xfrm>
          <a:prstGeom prst="rect">
            <a:avLst/>
          </a:prstGeom>
          <a:noFill/>
          <a:ln w="9525">
            <a:noFill/>
            <a:miter lim="800000"/>
            <a:headEnd/>
            <a:tailEnd/>
          </a:ln>
          <a:effectLst/>
        </p:spPr>
        <p:txBody>
          <a:bodyPr/>
          <a:lstStyle/>
          <a:p>
            <a:pPr eaLnBrk="0" hangingPunct="0"/>
            <a:endParaRPr lang="th-TH" sz="1000" b="1">
              <a:effectLst>
                <a:outerShdw blurRad="38100" dist="38100" dir="2700000" algn="tl">
                  <a:srgbClr val="C0C0C0"/>
                </a:outerShdw>
              </a:effectLst>
              <a:latin typeface="Arial" pitchFamily="34" charset="0"/>
            </a:endParaRPr>
          </a:p>
        </p:txBody>
      </p:sp>
      <p:pic>
        <p:nvPicPr>
          <p:cNvPr id="1032" name="Picture 8" descr="ogc4z1"/>
          <p:cNvPicPr>
            <a:picLocks noChangeAspect="1" noChangeArrowheads="1"/>
          </p:cNvPicPr>
          <p:nvPr/>
        </p:nvPicPr>
        <p:blipFill>
          <a:blip r:embed="rId17" cstate="print"/>
          <a:srcRect b="22588"/>
          <a:stretch>
            <a:fillRect/>
          </a:stretch>
        </p:blipFill>
        <p:spPr bwMode="auto">
          <a:xfrm>
            <a:off x="347663" y="6327775"/>
            <a:ext cx="1262062" cy="415925"/>
          </a:xfrm>
          <a:prstGeom prst="rect">
            <a:avLst/>
          </a:prstGeom>
          <a:noFill/>
          <a:ln w="9525">
            <a:noFill/>
            <a:miter lim="800000"/>
            <a:headEnd/>
            <a:tailEnd/>
          </a:ln>
        </p:spPr>
      </p:pic>
      <p:sp>
        <p:nvSpPr>
          <p:cNvPr id="1166345" name="Text Box 9"/>
          <p:cNvSpPr txBox="1">
            <a:spLocks noChangeArrowheads="1"/>
          </p:cNvSpPr>
          <p:nvPr/>
        </p:nvSpPr>
        <p:spPr bwMode="auto">
          <a:xfrm>
            <a:off x="6845300" y="6340475"/>
            <a:ext cx="1955800" cy="365125"/>
          </a:xfrm>
          <a:prstGeom prst="rect">
            <a:avLst/>
          </a:prstGeom>
          <a:noFill/>
          <a:ln w="9525">
            <a:noFill/>
            <a:miter lim="800000"/>
            <a:headEnd/>
            <a:tailEnd/>
          </a:ln>
          <a:effectLst/>
        </p:spPr>
        <p:txBody>
          <a:bodyPr wrap="none">
            <a:spAutoFit/>
          </a:bodyPr>
          <a:lstStyle/>
          <a:p>
            <a:pPr eaLnBrk="0" hangingPunct="0">
              <a:defRPr/>
            </a:pPr>
            <a:r>
              <a:rPr lang="en-US" sz="900" i="1" dirty="0">
                <a:solidFill>
                  <a:srgbClr val="003399"/>
                </a:solidFill>
                <a:latin typeface="CG Times" pitchFamily="18" charset="0"/>
                <a:cs typeface="+mn-cs"/>
              </a:rPr>
              <a:t>Helping the World to Communicate</a:t>
            </a:r>
          </a:p>
          <a:p>
            <a:pPr eaLnBrk="0" hangingPunct="0">
              <a:defRPr/>
            </a:pPr>
            <a:r>
              <a:rPr lang="en-US" sz="900" i="1" dirty="0">
                <a:solidFill>
                  <a:srgbClr val="003399"/>
                </a:solidFill>
                <a:latin typeface="CG Times" pitchFamily="18" charset="0"/>
                <a:cs typeface="+mn-cs"/>
              </a:rPr>
              <a:t>Geographically</a:t>
            </a:r>
          </a:p>
        </p:txBody>
      </p:sp>
      <p:pic>
        <p:nvPicPr>
          <p:cNvPr id="1034" name="Picture 10"/>
          <p:cNvPicPr>
            <a:picLocks noChangeAspect="1" noChangeArrowheads="1"/>
          </p:cNvPicPr>
          <p:nvPr/>
        </p:nvPicPr>
        <p:blipFill>
          <a:blip r:embed="rId18" cstate="print"/>
          <a:srcRect/>
          <a:stretch>
            <a:fillRect/>
          </a:stretch>
        </p:blipFill>
        <p:spPr bwMode="auto">
          <a:xfrm>
            <a:off x="152400" y="762000"/>
            <a:ext cx="8839200" cy="5032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Lst>
  <p:hf hdr="0" ftr="0" dt="0"/>
  <p:txStyles>
    <p:titleStyle>
      <a:lvl1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mj-lt"/>
          <a:ea typeface="MS PGothic" pitchFamily="34" charset="-128"/>
          <a:cs typeface="ＭＳ Ｐゴシック" charset="-128"/>
        </a:defRPr>
      </a:lvl1pPr>
      <a:lvl2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2pPr>
      <a:lvl3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3pPr>
      <a:lvl4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4pPr>
      <a:lvl5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5pPr>
      <a:lvl6pPr marL="4572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6pPr>
      <a:lvl7pPr marL="9144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7pPr>
      <a:lvl8pPr marL="13716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8pPr>
      <a:lvl9pPr marL="18288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1"/>
          </a:solidFill>
          <a:latin typeface="+mn-lt"/>
          <a:ea typeface="MS PGothic" pitchFamily="34" charset="-128"/>
          <a:cs typeface="ＭＳ Ｐゴシック" charset="-128"/>
        </a:defRPr>
      </a:lvl1pPr>
      <a:lvl2pPr marL="569913" indent="-222250" algn="l" rtl="0" eaLnBrk="0" fontAlgn="base" hangingPunct="0">
        <a:spcBef>
          <a:spcPct val="20000"/>
        </a:spcBef>
        <a:spcAft>
          <a:spcPct val="0"/>
        </a:spcAft>
        <a:buClr>
          <a:srgbClr val="092E5C"/>
        </a:buClr>
        <a:buChar char="–"/>
        <a:defRPr sz="2000">
          <a:solidFill>
            <a:schemeClr val="tx1"/>
          </a:solidFill>
          <a:latin typeface="+mn-l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1"/>
          </a:solidFill>
          <a:latin typeface="+mn-l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6pPr>
      <a:lvl7pPr marL="25130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7pPr>
      <a:lvl8pPr marL="29702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8pPr>
      <a:lvl9pPr marL="34274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66338" name="Rectangle 2"/>
          <p:cNvSpPr>
            <a:spLocks noGrp="1" noChangeArrowheads="1"/>
          </p:cNvSpPr>
          <p:nvPr>
            <p:ph type="title"/>
          </p:nvPr>
        </p:nvSpPr>
        <p:spPr bwMode="auto">
          <a:xfrm>
            <a:off x="346075" y="319088"/>
            <a:ext cx="8458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346075" y="1279525"/>
            <a:ext cx="8458200" cy="47990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66340" name="Rectangle 4"/>
          <p:cNvSpPr>
            <a:spLocks noGrp="1" noChangeArrowheads="1"/>
          </p:cNvSpPr>
          <p:nvPr>
            <p:ph type="ftr" sz="quarter" idx="3"/>
          </p:nvPr>
        </p:nvSpPr>
        <p:spPr bwMode="auto">
          <a:xfrm>
            <a:off x="2973388" y="6553200"/>
            <a:ext cx="32004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900">
                <a:solidFill>
                  <a:srgbClr val="092E5C"/>
                </a:solidFill>
                <a:latin typeface="Arial" charset="0"/>
                <a:ea typeface="Arial" charset="0"/>
                <a:cs typeface="Arial" charset="0"/>
              </a:defRPr>
            </a:lvl1pPr>
          </a:lstStyle>
          <a:p>
            <a:pPr>
              <a:defRPr/>
            </a:pPr>
            <a:endParaRPr lang="en-US"/>
          </a:p>
        </p:txBody>
      </p:sp>
      <p:sp>
        <p:nvSpPr>
          <p:cNvPr id="1166341" name="Text Box 5"/>
          <p:cNvSpPr txBox="1">
            <a:spLocks noChangeArrowheads="1"/>
          </p:cNvSpPr>
          <p:nvPr/>
        </p:nvSpPr>
        <p:spPr bwMode="auto">
          <a:xfrm>
            <a:off x="-1539875" y="3059113"/>
            <a:ext cx="184150" cy="304800"/>
          </a:xfrm>
          <a:prstGeom prst="rect">
            <a:avLst/>
          </a:prstGeom>
          <a:noFill/>
          <a:ln w="9525">
            <a:noFill/>
            <a:miter lim="800000"/>
            <a:headEnd/>
            <a:tailEnd/>
          </a:ln>
          <a:effectLst/>
        </p:spPr>
        <p:txBody>
          <a:bodyPr wrap="none">
            <a:spAutoFit/>
          </a:bodyPr>
          <a:lstStyle/>
          <a:p>
            <a:pPr eaLnBrk="0" hangingPunct="0"/>
            <a:endParaRPr lang="th-TH" sz="1400" b="1">
              <a:effectLst>
                <a:outerShdw blurRad="38100" dist="38100" dir="2700000" algn="tl">
                  <a:srgbClr val="C0C0C0"/>
                </a:outerShdw>
              </a:effectLst>
              <a:latin typeface="Arial" pitchFamily="34" charset="0"/>
            </a:endParaRPr>
          </a:p>
        </p:txBody>
      </p:sp>
      <p:sp>
        <p:nvSpPr>
          <p:cNvPr id="1166342" name="Rectangle 6"/>
          <p:cNvSpPr>
            <a:spLocks noGrp="1" noChangeArrowheads="1"/>
          </p:cNvSpPr>
          <p:nvPr>
            <p:ph type="sldNum" sz="quarter" idx="4"/>
          </p:nvPr>
        </p:nvSpPr>
        <p:spPr bwMode="auto">
          <a:xfrm>
            <a:off x="6896100" y="65532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900">
                <a:solidFill>
                  <a:srgbClr val="092E5C"/>
                </a:solidFill>
                <a:latin typeface="Arial" pitchFamily="34" charset="0"/>
              </a:defRPr>
            </a:lvl1pPr>
          </a:lstStyle>
          <a:p>
            <a:pPr>
              <a:defRPr/>
            </a:pPr>
            <a:fld id="{A5337163-D6C7-4ACE-B573-0DD722F7655E}" type="slidenum">
              <a:rPr lang="ja-JP" altLang="en-US" smtClean="0"/>
              <a:pPr>
                <a:defRPr/>
              </a:pPr>
              <a:t>‹#›</a:t>
            </a:fld>
            <a:endParaRPr lang="en-US" altLang="ja-JP"/>
          </a:p>
        </p:txBody>
      </p:sp>
      <p:sp>
        <p:nvSpPr>
          <p:cNvPr id="1166343" name="Rectangle 7"/>
          <p:cNvSpPr>
            <a:spLocks noChangeArrowheads="1"/>
          </p:cNvSpPr>
          <p:nvPr/>
        </p:nvSpPr>
        <p:spPr bwMode="auto">
          <a:xfrm>
            <a:off x="304800" y="6477000"/>
            <a:ext cx="1905000" cy="228600"/>
          </a:xfrm>
          <a:prstGeom prst="rect">
            <a:avLst/>
          </a:prstGeom>
          <a:noFill/>
          <a:ln w="9525">
            <a:noFill/>
            <a:miter lim="800000"/>
            <a:headEnd/>
            <a:tailEnd/>
          </a:ln>
          <a:effectLst/>
        </p:spPr>
        <p:txBody>
          <a:bodyPr/>
          <a:lstStyle/>
          <a:p>
            <a:pPr eaLnBrk="0" hangingPunct="0"/>
            <a:endParaRPr lang="th-TH" sz="1000" b="1">
              <a:effectLst>
                <a:outerShdw blurRad="38100" dist="38100" dir="2700000" algn="tl">
                  <a:srgbClr val="C0C0C0"/>
                </a:outerShdw>
              </a:effectLst>
              <a:latin typeface="Arial" pitchFamily="34" charset="0"/>
            </a:endParaRPr>
          </a:p>
        </p:txBody>
      </p:sp>
      <p:pic>
        <p:nvPicPr>
          <p:cNvPr id="1032" name="Picture 8" descr="ogc4z1"/>
          <p:cNvPicPr>
            <a:picLocks noChangeAspect="1" noChangeArrowheads="1"/>
          </p:cNvPicPr>
          <p:nvPr/>
        </p:nvPicPr>
        <p:blipFill>
          <a:blip r:embed="rId17" cstate="print"/>
          <a:srcRect b="22588"/>
          <a:stretch>
            <a:fillRect/>
          </a:stretch>
        </p:blipFill>
        <p:spPr bwMode="auto">
          <a:xfrm>
            <a:off x="347663" y="6327775"/>
            <a:ext cx="1262062" cy="415925"/>
          </a:xfrm>
          <a:prstGeom prst="rect">
            <a:avLst/>
          </a:prstGeom>
          <a:noFill/>
          <a:ln w="9525">
            <a:noFill/>
            <a:miter lim="800000"/>
            <a:headEnd/>
            <a:tailEnd/>
          </a:ln>
        </p:spPr>
      </p:pic>
      <p:sp>
        <p:nvSpPr>
          <p:cNvPr id="1166345" name="Text Box 9"/>
          <p:cNvSpPr txBox="1">
            <a:spLocks noChangeArrowheads="1"/>
          </p:cNvSpPr>
          <p:nvPr/>
        </p:nvSpPr>
        <p:spPr bwMode="auto">
          <a:xfrm>
            <a:off x="6845300" y="6340475"/>
            <a:ext cx="1955800" cy="365125"/>
          </a:xfrm>
          <a:prstGeom prst="rect">
            <a:avLst/>
          </a:prstGeom>
          <a:noFill/>
          <a:ln w="9525">
            <a:noFill/>
            <a:miter lim="800000"/>
            <a:headEnd/>
            <a:tailEnd/>
          </a:ln>
          <a:effectLst/>
        </p:spPr>
        <p:txBody>
          <a:bodyPr wrap="none">
            <a:spAutoFit/>
          </a:bodyPr>
          <a:lstStyle/>
          <a:p>
            <a:pPr eaLnBrk="0" hangingPunct="0">
              <a:defRPr/>
            </a:pPr>
            <a:r>
              <a:rPr lang="en-US" sz="900" i="1" dirty="0">
                <a:solidFill>
                  <a:srgbClr val="003399"/>
                </a:solidFill>
                <a:latin typeface="CG Times" pitchFamily="18" charset="0"/>
                <a:cs typeface="+mn-cs"/>
              </a:rPr>
              <a:t>Helping the World to Communicate</a:t>
            </a:r>
          </a:p>
          <a:p>
            <a:pPr eaLnBrk="0" hangingPunct="0">
              <a:defRPr/>
            </a:pPr>
            <a:r>
              <a:rPr lang="en-US" sz="900" i="1" dirty="0">
                <a:solidFill>
                  <a:srgbClr val="003399"/>
                </a:solidFill>
                <a:latin typeface="CG Times" pitchFamily="18" charset="0"/>
                <a:cs typeface="+mn-cs"/>
              </a:rPr>
              <a:t>Geographically</a:t>
            </a:r>
          </a:p>
        </p:txBody>
      </p:sp>
      <p:pic>
        <p:nvPicPr>
          <p:cNvPr id="1034" name="Picture 10"/>
          <p:cNvPicPr>
            <a:picLocks noChangeAspect="1" noChangeArrowheads="1"/>
          </p:cNvPicPr>
          <p:nvPr/>
        </p:nvPicPr>
        <p:blipFill>
          <a:blip r:embed="rId18" cstate="print"/>
          <a:srcRect/>
          <a:stretch>
            <a:fillRect/>
          </a:stretch>
        </p:blipFill>
        <p:spPr bwMode="auto">
          <a:xfrm>
            <a:off x="152400" y="762000"/>
            <a:ext cx="8839200" cy="50323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Lst>
  <p:hf hdr="0" ftr="0" dt="0"/>
  <p:txStyles>
    <p:titleStyle>
      <a:lvl1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mj-lt"/>
          <a:ea typeface="MS PGothic" pitchFamily="34" charset="-128"/>
          <a:cs typeface="ＭＳ Ｐゴシック" charset="-128"/>
        </a:defRPr>
      </a:lvl1pPr>
      <a:lvl2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2pPr>
      <a:lvl3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3pPr>
      <a:lvl4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4pPr>
      <a:lvl5pPr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ea typeface="MS PGothic" pitchFamily="34" charset="-128"/>
          <a:cs typeface="ＭＳ Ｐゴシック" charset="-128"/>
        </a:defRPr>
      </a:lvl5pPr>
      <a:lvl6pPr marL="4572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6pPr>
      <a:lvl7pPr marL="9144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7pPr>
      <a:lvl8pPr marL="13716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8pPr>
      <a:lvl9pPr marL="1828800" algn="ctr" rtl="0" eaLnBrk="0" fontAlgn="base" hangingPunct="0">
        <a:spcBef>
          <a:spcPct val="0"/>
        </a:spcBef>
        <a:spcAft>
          <a:spcPct val="0"/>
        </a:spcAft>
        <a:defRPr sz="3200">
          <a:solidFill>
            <a:srgbClr val="092E5C"/>
          </a:solidFill>
          <a:effectLst>
            <a:outerShdw blurRad="38100" dist="38100" dir="2700000" algn="tl">
              <a:srgbClr val="DDDDDD"/>
            </a:outerShdw>
          </a:effectLst>
          <a:latin typeface="Arial" charset="0"/>
        </a:defRPr>
      </a:lvl9pPr>
    </p:titleStyle>
    <p:bodyStyle>
      <a:lvl1pPr marL="233363" indent="-233363" algn="l" rtl="0" eaLnBrk="0" fontAlgn="base" hangingPunct="0">
        <a:spcBef>
          <a:spcPct val="20000"/>
        </a:spcBef>
        <a:spcAft>
          <a:spcPct val="0"/>
        </a:spcAft>
        <a:buClr>
          <a:srgbClr val="092E5C"/>
        </a:buClr>
        <a:buChar char="•"/>
        <a:defRPr sz="2400">
          <a:solidFill>
            <a:schemeClr val="tx1"/>
          </a:solidFill>
          <a:latin typeface="+mn-lt"/>
          <a:ea typeface="MS PGothic" pitchFamily="34" charset="-128"/>
          <a:cs typeface="ＭＳ Ｐゴシック" charset="-128"/>
        </a:defRPr>
      </a:lvl1pPr>
      <a:lvl2pPr marL="569913" indent="-222250" algn="l" rtl="0" eaLnBrk="0" fontAlgn="base" hangingPunct="0">
        <a:spcBef>
          <a:spcPct val="20000"/>
        </a:spcBef>
        <a:spcAft>
          <a:spcPct val="0"/>
        </a:spcAft>
        <a:buClr>
          <a:srgbClr val="092E5C"/>
        </a:buClr>
        <a:buChar char="–"/>
        <a:defRPr sz="2000">
          <a:solidFill>
            <a:schemeClr val="tx1"/>
          </a:solidFill>
          <a:latin typeface="+mn-lt"/>
          <a:ea typeface="MS PGothic" pitchFamily="34" charset="-128"/>
        </a:defRPr>
      </a:lvl2pPr>
      <a:lvl3pPr marL="912813" indent="-228600" algn="l" rtl="0" eaLnBrk="0" fontAlgn="base" hangingPunct="0">
        <a:spcBef>
          <a:spcPct val="20000"/>
        </a:spcBef>
        <a:spcAft>
          <a:spcPct val="0"/>
        </a:spcAft>
        <a:buClr>
          <a:srgbClr val="092E5C"/>
        </a:buClr>
        <a:buChar char="•"/>
        <a:defRPr>
          <a:solidFill>
            <a:schemeClr val="tx1"/>
          </a:solidFill>
          <a:latin typeface="+mn-lt"/>
          <a:ea typeface="MS PGothic" pitchFamily="34" charset="-128"/>
        </a:defRPr>
      </a:lvl3pPr>
      <a:lvl4pPr marL="12557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4pPr>
      <a:lvl5pPr marL="1598613" indent="-228600" algn="l" rtl="0" eaLnBrk="0" fontAlgn="base" hangingPunct="0">
        <a:spcBef>
          <a:spcPct val="20000"/>
        </a:spcBef>
        <a:spcAft>
          <a:spcPct val="0"/>
        </a:spcAft>
        <a:buClr>
          <a:srgbClr val="092E5C"/>
        </a:buClr>
        <a:buChar char="»"/>
        <a:defRPr sz="1600">
          <a:solidFill>
            <a:schemeClr val="tx1"/>
          </a:solidFill>
          <a:latin typeface="+mn-lt"/>
          <a:ea typeface="MS PGothic" pitchFamily="34" charset="-128"/>
        </a:defRPr>
      </a:lvl5pPr>
      <a:lvl6pPr marL="20558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6pPr>
      <a:lvl7pPr marL="25130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7pPr>
      <a:lvl8pPr marL="29702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8pPr>
      <a:lvl9pPr marL="3427413" indent="-228600" algn="l" rtl="0" eaLnBrk="0" fontAlgn="base" hangingPunct="0">
        <a:spcBef>
          <a:spcPct val="20000"/>
        </a:spcBef>
        <a:spcAft>
          <a:spcPct val="0"/>
        </a:spcAft>
        <a:buClr>
          <a:srgbClr val="092E5C"/>
        </a:buClr>
        <a:buChar char="»"/>
        <a:defRPr sz="16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2.jpeg"/><Relationship Id="rId11" Type="http://schemas.openxmlformats.org/officeDocument/2006/relationships/image" Target="../media/image46.jpeg"/><Relationship Id="rId5" Type="http://schemas.openxmlformats.org/officeDocument/2006/relationships/image" Target="../media/image41.jpeg"/><Relationship Id="rId10" Type="http://schemas.openxmlformats.org/officeDocument/2006/relationships/hyperlink" Target="http://en.wikipedia.org/wiki/Chinese_number_gestures" TargetMode="External"/><Relationship Id="rId4" Type="http://schemas.openxmlformats.org/officeDocument/2006/relationships/image" Target="../media/image40.jpeg"/><Relationship Id="rId9"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eg"/><Relationship Id="rId18" Type="http://schemas.openxmlformats.org/officeDocument/2006/relationships/image" Target="../media/image62.png"/><Relationship Id="rId3" Type="http://schemas.openxmlformats.org/officeDocument/2006/relationships/notesSlide" Target="../notesSlides/notesSlide12.xml"/><Relationship Id="rId21" Type="http://schemas.openxmlformats.org/officeDocument/2006/relationships/image" Target="../media/image65.png"/><Relationship Id="rId7" Type="http://schemas.openxmlformats.org/officeDocument/2006/relationships/image" Target="../media/image52.png"/><Relationship Id="rId12" Type="http://schemas.openxmlformats.org/officeDocument/2006/relationships/image" Target="../media/image57.jpeg"/><Relationship Id="rId17" Type="http://schemas.openxmlformats.org/officeDocument/2006/relationships/image" Target="../media/image61.png"/><Relationship Id="rId25" Type="http://schemas.openxmlformats.org/officeDocument/2006/relationships/image" Target="../media/image69.jpeg"/><Relationship Id="rId2" Type="http://schemas.openxmlformats.org/officeDocument/2006/relationships/slideLayout" Target="../slideLayouts/slideLayout40.xml"/><Relationship Id="rId16" Type="http://schemas.openxmlformats.org/officeDocument/2006/relationships/hyperlink" Target="http://www.opengeospatial.org/ogc/alliancepartners" TargetMode="External"/><Relationship Id="rId20" Type="http://schemas.openxmlformats.org/officeDocument/2006/relationships/image" Target="../media/image64.png"/><Relationship Id="rId1" Type="http://schemas.openxmlformats.org/officeDocument/2006/relationships/themeOverride" Target="../theme/themeOverride1.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8.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7.jpeg"/><Relationship Id="rId10" Type="http://schemas.openxmlformats.org/officeDocument/2006/relationships/image" Target="../media/image55.png"/><Relationship Id="rId19" Type="http://schemas.openxmlformats.org/officeDocument/2006/relationships/image" Target="../media/image63.png"/><Relationship Id="rId4" Type="http://schemas.openxmlformats.org/officeDocument/2006/relationships/image" Target="../media/image49.jpe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18" Type="http://schemas.openxmlformats.org/officeDocument/2006/relationships/image" Target="../media/image85.jpeg"/><Relationship Id="rId3" Type="http://schemas.openxmlformats.org/officeDocument/2006/relationships/image" Target="../media/image70.png"/><Relationship Id="rId21" Type="http://schemas.openxmlformats.org/officeDocument/2006/relationships/image" Target="../media/image88.jpe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notesSlide" Target="../notesSlides/notesSlide13.xml"/><Relationship Id="rId16" Type="http://schemas.openxmlformats.org/officeDocument/2006/relationships/image" Target="../media/image83.jpeg"/><Relationship Id="rId20" Type="http://schemas.openxmlformats.org/officeDocument/2006/relationships/image" Target="../media/image87.jpeg"/><Relationship Id="rId1" Type="http://schemas.openxmlformats.org/officeDocument/2006/relationships/slideLayout" Target="../slideLayouts/slideLayout15.xml"/><Relationship Id="rId6" Type="http://schemas.openxmlformats.org/officeDocument/2006/relationships/image" Target="../media/image73.png"/><Relationship Id="rId11" Type="http://schemas.openxmlformats.org/officeDocument/2006/relationships/image" Target="../media/image78.jpeg"/><Relationship Id="rId24" Type="http://schemas.openxmlformats.org/officeDocument/2006/relationships/image" Target="../media/image91.jpeg"/><Relationship Id="rId5" Type="http://schemas.openxmlformats.org/officeDocument/2006/relationships/image" Target="../media/image72.png"/><Relationship Id="rId15" Type="http://schemas.openxmlformats.org/officeDocument/2006/relationships/image" Target="../media/image82.jpe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jpe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jpeg"/></Relationships>
</file>

<file path=ppt/slides/_rels/slide2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0.jpeg"/><Relationship Id="rId7" Type="http://schemas.openxmlformats.org/officeDocument/2006/relationships/image" Target="../media/image14.wmf"/><Relationship Id="rId12" Type="http://schemas.openxmlformats.org/officeDocument/2006/relationships/image" Target="../media/image19.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wmf"/><Relationship Id="rId11" Type="http://schemas.openxmlformats.org/officeDocument/2006/relationships/image" Target="../media/image18.wmf"/><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wmf"/></Relationships>
</file>

<file path=ppt/slides/_rels/slide30.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jpeg"/></Relationships>
</file>

<file path=ppt/slides/_rels/slide3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8.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emf"/><Relationship Id="rId9" Type="http://schemas.openxmlformats.org/officeDocument/2006/relationships/image" Target="../media/image10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jpeg"/><Relationship Id="rId1" Type="http://schemas.openxmlformats.org/officeDocument/2006/relationships/slideLayout" Target="../slideLayouts/slideLayout2.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jpeg"/><Relationship Id="rId4" Type="http://schemas.openxmlformats.org/officeDocument/2006/relationships/image" Target="../media/image120.jpeg"/><Relationship Id="rId9" Type="http://schemas.openxmlformats.org/officeDocument/2006/relationships/image" Target="../media/image12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ChangeArrowheads="1"/>
          </p:cNvSpPr>
          <p:nvPr/>
        </p:nvSpPr>
        <p:spPr bwMode="auto">
          <a:xfrm>
            <a:off x="395288" y="2420938"/>
            <a:ext cx="8280400" cy="1470025"/>
          </a:xfrm>
          <a:prstGeom prst="rect">
            <a:avLst/>
          </a:prstGeom>
          <a:noFill/>
          <a:ln w="9525">
            <a:noFill/>
            <a:miter lim="800000"/>
            <a:headEnd/>
            <a:tailEnd/>
          </a:ln>
        </p:spPr>
        <p:txBody>
          <a:bodyPr anchor="ctr"/>
          <a:lstStyle/>
          <a:p>
            <a:pPr algn="ctr"/>
            <a:r>
              <a:rPr lang="en-US" altLang="ja-JP" sz="4300">
                <a:solidFill>
                  <a:srgbClr val="003366"/>
                </a:solidFill>
                <a:latin typeface="Impact" pitchFamily="34" charset="0"/>
              </a:rPr>
              <a:t/>
            </a:r>
            <a:br>
              <a:rPr lang="en-US" altLang="ja-JP" sz="4300">
                <a:solidFill>
                  <a:srgbClr val="003366"/>
                </a:solidFill>
                <a:latin typeface="Impact" pitchFamily="34" charset="0"/>
              </a:rPr>
            </a:br>
            <a:r>
              <a:rPr lang="en-US" altLang="ja-JP" sz="4000">
                <a:solidFill>
                  <a:srgbClr val="003366"/>
                </a:solidFill>
                <a:latin typeface="Impact" pitchFamily="34" charset="0"/>
              </a:rPr>
              <a:t/>
            </a:r>
            <a:br>
              <a:rPr lang="en-US" altLang="ja-JP" sz="4000">
                <a:solidFill>
                  <a:srgbClr val="003366"/>
                </a:solidFill>
                <a:latin typeface="Impact" pitchFamily="34" charset="0"/>
              </a:rPr>
            </a:br>
            <a:endParaRPr lang="th-TH" altLang="ja-JP" sz="4400">
              <a:solidFill>
                <a:srgbClr val="003366"/>
              </a:solidFill>
            </a:endParaRPr>
          </a:p>
        </p:txBody>
      </p:sp>
      <p:sp>
        <p:nvSpPr>
          <p:cNvPr id="5124" name="Rectangle 4"/>
          <p:cNvSpPr>
            <a:spLocks noGrp="1" noChangeArrowheads="1"/>
          </p:cNvSpPr>
          <p:nvPr>
            <p:ph type="ctrTitle"/>
          </p:nvPr>
        </p:nvSpPr>
        <p:spPr>
          <a:xfrm>
            <a:off x="1" y="1124744"/>
            <a:ext cx="9143999" cy="1871663"/>
          </a:xfrm>
        </p:spPr>
        <p:txBody>
          <a:bodyPr/>
          <a:lstStyle/>
          <a:p>
            <a:pPr eaLnBrk="1" hangingPunct="1">
              <a:defRPr/>
            </a:pPr>
            <a:r>
              <a:rPr lang="en-US" altLang="ja-JP" sz="4400" b="0" dirty="0" smtClean="0">
                <a:solidFill>
                  <a:schemeClr val="accent2">
                    <a:lumMod val="75000"/>
                  </a:schemeClr>
                </a:solidFill>
                <a:effectLst>
                  <a:outerShdw blurRad="38100" dist="38100" dir="2700000" algn="tl">
                    <a:srgbClr val="000000">
                      <a:alpha val="43137"/>
                    </a:srgbClr>
                  </a:outerShdw>
                </a:effectLst>
                <a:latin typeface="Impact" pitchFamily="34" charset="0"/>
              </a:rPr>
              <a:t>The Application of Satellite Field Integrator in GEO Grid to Enhance GEO Science Study</a:t>
            </a:r>
            <a:endParaRPr lang="ja-JP" altLang="en-US" sz="4400" b="0" dirty="0" smtClean="0">
              <a:solidFill>
                <a:schemeClr val="accent2">
                  <a:lumMod val="75000"/>
                </a:schemeClr>
              </a:solidFill>
              <a:effectLst>
                <a:outerShdw blurRad="38100" dist="38100" dir="2700000" algn="tl">
                  <a:srgbClr val="000000">
                    <a:alpha val="43137"/>
                  </a:srgbClr>
                </a:outerShdw>
              </a:effectLst>
              <a:latin typeface="Impact" pitchFamily="34" charset="0"/>
            </a:endParaRPr>
          </a:p>
        </p:txBody>
      </p:sp>
      <p:sp>
        <p:nvSpPr>
          <p:cNvPr id="5" name="Rectangle 3"/>
          <p:cNvSpPr>
            <a:spLocks noChangeArrowheads="1"/>
          </p:cNvSpPr>
          <p:nvPr/>
        </p:nvSpPr>
        <p:spPr bwMode="auto">
          <a:xfrm>
            <a:off x="899592" y="4293096"/>
            <a:ext cx="6985000" cy="1104900"/>
          </a:xfrm>
          <a:prstGeom prst="rect">
            <a:avLst/>
          </a:prstGeom>
          <a:noFill/>
          <a:ln w="9525">
            <a:noFill/>
            <a:miter lim="800000"/>
            <a:headEnd/>
            <a:tailEnd/>
          </a:ln>
          <a:effectLst/>
        </p:spPr>
        <p:txBody>
          <a:bodyPr/>
          <a:lstStyle/>
          <a:p>
            <a:pPr algn="ctr">
              <a:lnSpc>
                <a:spcPct val="90000"/>
              </a:lnSpc>
              <a:spcBef>
                <a:spcPct val="20000"/>
              </a:spcBef>
              <a:defRPr/>
            </a:pPr>
            <a:r>
              <a:rPr lang="en-US" sz="2000" b="1" dirty="0" err="1">
                <a:solidFill>
                  <a:schemeClr val="accent2">
                    <a:lumMod val="75000"/>
                  </a:schemeClr>
                </a:solidFill>
                <a:effectLst>
                  <a:outerShdw blurRad="38100" dist="38100" dir="2700000" algn="tl">
                    <a:srgbClr val="C0C0C0"/>
                  </a:outerShdw>
                </a:effectLst>
                <a:latin typeface="Verdana" pitchFamily="34" charset="0"/>
              </a:rPr>
              <a:t>Sarawut</a:t>
            </a:r>
            <a:r>
              <a:rPr lang="en-US" sz="2000" b="1" dirty="0">
                <a:solidFill>
                  <a:schemeClr val="accent2">
                    <a:lumMod val="75000"/>
                  </a:schemeClr>
                </a:solidFill>
                <a:effectLst>
                  <a:outerShdw blurRad="38100" dist="38100" dir="2700000" algn="tl">
                    <a:srgbClr val="C0C0C0"/>
                  </a:outerShdw>
                </a:effectLst>
                <a:latin typeface="Verdana" pitchFamily="34" charset="0"/>
              </a:rPr>
              <a:t>  NINSAWAT</a:t>
            </a:r>
          </a:p>
          <a:p>
            <a:pPr algn="ctr">
              <a:lnSpc>
                <a:spcPct val="90000"/>
              </a:lnSpc>
              <a:spcBef>
                <a:spcPct val="20000"/>
              </a:spcBef>
              <a:defRPr/>
            </a:pPr>
            <a:r>
              <a:rPr lang="en-US" altLang="ja-JP" sz="2000" b="1" dirty="0" smtClean="0">
                <a:solidFill>
                  <a:schemeClr val="accent2">
                    <a:lumMod val="75000"/>
                  </a:schemeClr>
                </a:solidFill>
                <a:effectLst>
                  <a:outerShdw blurRad="38100" dist="38100" dir="2700000" algn="tl">
                    <a:srgbClr val="C0C0C0"/>
                  </a:outerShdw>
                </a:effectLst>
                <a:latin typeface="Verdana" pitchFamily="34" charset="0"/>
              </a:rPr>
              <a:t>GEO </a:t>
            </a:r>
            <a:r>
              <a:rPr lang="en-US" altLang="ja-JP" sz="2000" b="1" dirty="0">
                <a:solidFill>
                  <a:schemeClr val="accent2">
                    <a:lumMod val="75000"/>
                  </a:schemeClr>
                </a:solidFill>
                <a:effectLst>
                  <a:outerShdw blurRad="38100" dist="38100" dir="2700000" algn="tl">
                    <a:srgbClr val="C0C0C0"/>
                  </a:outerShdw>
                </a:effectLst>
                <a:latin typeface="Verdana" pitchFamily="34" charset="0"/>
              </a:rPr>
              <a:t>Grid Research Group/ITRI/AIST </a:t>
            </a:r>
            <a:r>
              <a:rPr lang="ja-JP" altLang="en-US" sz="2000" b="1" dirty="0">
                <a:solidFill>
                  <a:schemeClr val="accent2">
                    <a:lumMod val="75000"/>
                  </a:schemeClr>
                </a:solidFill>
                <a:effectLst>
                  <a:outerShdw blurRad="38100" dist="38100" dir="2700000" algn="tl">
                    <a:srgbClr val="C0C0C0"/>
                  </a:outerShdw>
                </a:effectLst>
                <a:latin typeface="Verdana" pitchFamily="34" charset="0"/>
              </a:rPr>
              <a:t>　 </a:t>
            </a:r>
          </a:p>
          <a:p>
            <a:pPr algn="ctr">
              <a:lnSpc>
                <a:spcPct val="90000"/>
              </a:lnSpc>
              <a:spcBef>
                <a:spcPct val="20000"/>
              </a:spcBef>
              <a:defRPr/>
            </a:pPr>
            <a:endParaRPr lang="ja-JP" altLang="th-TH" sz="2000" b="1" dirty="0">
              <a:solidFill>
                <a:schemeClr val="accent2">
                  <a:lumMod val="75000"/>
                </a:schemeClr>
              </a:solidFill>
              <a:effectLst>
                <a:outerShdw blurRad="38100" dist="38100" dir="2700000" algn="tl">
                  <a:srgbClr val="C0C0C0"/>
                </a:outerShdw>
              </a:effectLst>
              <a:latin typeface="Verdana" pitchFamily="34" charset="0"/>
            </a:endParaRPr>
          </a:p>
        </p:txBody>
      </p:sp>
      <p:sp>
        <p:nvSpPr>
          <p:cNvPr id="9" name="Slide Number Placeholder 8"/>
          <p:cNvSpPr>
            <a:spLocks noGrp="1"/>
          </p:cNvSpPr>
          <p:nvPr>
            <p:ph type="sldNum" sz="quarter" idx="10"/>
          </p:nvPr>
        </p:nvSpPr>
        <p:spPr/>
        <p:txBody>
          <a:bodyPr/>
          <a:lstStyle/>
          <a:p>
            <a:pPr>
              <a:defRPr/>
            </a:pPr>
            <a:fld id="{09CC65CE-2521-40A8-8DD9-DB9D94430134}" type="slidenum">
              <a:rPr lang="ja-JP" altLang="en-US" smtClean="0"/>
              <a:pPr>
                <a:defRPr/>
              </a:pPr>
              <a:t>1</a:t>
            </a:fld>
            <a:endParaRPr lang="en-US" altLang="ja-JP"/>
          </a:p>
        </p:txBody>
      </p:sp>
    </p:spTree>
  </p:cSld>
  <p:clrMapOvr>
    <a:masterClrMapping/>
  </p:clrMapOvr>
  <p:transition advTm="1043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913" y="188913"/>
            <a:ext cx="7812087" cy="954087"/>
          </a:xfrm>
        </p:spPr>
        <p:txBody>
          <a:bodyPr/>
          <a:lstStyle/>
          <a:p>
            <a:pPr eaLnBrk="1" hangingPunct="1">
              <a:defRPr/>
            </a:pPr>
            <a:r>
              <a:rPr lang="en-US" dirty="0" smtClean="0"/>
              <a:t>State of Problems</a:t>
            </a:r>
            <a:endParaRPr lang="th-TH" dirty="0" smtClean="0"/>
          </a:p>
        </p:txBody>
      </p:sp>
      <p:sp>
        <p:nvSpPr>
          <p:cNvPr id="11267" name="Content Placeholder 2"/>
          <p:cNvSpPr>
            <a:spLocks noGrp="1"/>
          </p:cNvSpPr>
          <p:nvPr>
            <p:ph idx="1"/>
          </p:nvPr>
        </p:nvSpPr>
        <p:spPr>
          <a:xfrm>
            <a:off x="468313" y="1474788"/>
            <a:ext cx="8461375" cy="4954587"/>
          </a:xfrm>
        </p:spPr>
        <p:txBody>
          <a:bodyPr/>
          <a:lstStyle/>
          <a:p>
            <a:pPr marL="342900" lvl="1" indent="-342900" eaLnBrk="1" hangingPunct="1">
              <a:lnSpc>
                <a:spcPct val="80000"/>
              </a:lnSpc>
              <a:buFontTx/>
              <a:buChar char="•"/>
            </a:pPr>
            <a:r>
              <a:rPr lang="en-US" altLang="ja-JP" dirty="0" smtClean="0"/>
              <a:t>Lack of comprehensive framework that provides an estimated air temperature map from satellite remote sensing image with ease of use to the end-users. </a:t>
            </a:r>
          </a:p>
          <a:p>
            <a:pPr marL="342900" lvl="1" indent="-342900" eaLnBrk="1" hangingPunct="1">
              <a:lnSpc>
                <a:spcPct val="80000"/>
              </a:lnSpc>
              <a:buFontTx/>
              <a:buChar char="•"/>
            </a:pPr>
            <a:endParaRPr lang="en-US" altLang="ja-JP" dirty="0" smtClean="0"/>
          </a:p>
          <a:p>
            <a:pPr marL="342900" lvl="1" indent="-342900" eaLnBrk="1" hangingPunct="1">
              <a:lnSpc>
                <a:spcPct val="80000"/>
              </a:lnSpc>
              <a:buFontTx/>
              <a:buChar char="•"/>
            </a:pPr>
            <a:r>
              <a:rPr lang="en-US" altLang="ja-JP" dirty="0" smtClean="0"/>
              <a:t>Huge amount of effort from user such as</a:t>
            </a:r>
          </a:p>
          <a:p>
            <a:pPr marL="342900" lvl="1" indent="-342900" eaLnBrk="1" hangingPunct="1">
              <a:lnSpc>
                <a:spcPct val="80000"/>
              </a:lnSpc>
              <a:buFontTx/>
              <a:buChar char="•"/>
            </a:pPr>
            <a:endParaRPr lang="en-US" altLang="ja-JP" dirty="0" smtClean="0"/>
          </a:p>
          <a:p>
            <a:pPr marL="742950" lvl="2" indent="-342900" eaLnBrk="1" hangingPunct="1">
              <a:lnSpc>
                <a:spcPct val="80000"/>
              </a:lnSpc>
            </a:pPr>
            <a:r>
              <a:rPr lang="en-US" altLang="ja-JP" dirty="0" smtClean="0"/>
              <a:t>Prepare, analyze and process both of datasets to achieve final results.</a:t>
            </a:r>
          </a:p>
          <a:p>
            <a:pPr marL="742950" lvl="2" indent="-342900" eaLnBrk="1" hangingPunct="1">
              <a:lnSpc>
                <a:spcPct val="80000"/>
              </a:lnSpc>
            </a:pPr>
            <a:endParaRPr lang="en-US" altLang="ja-JP" dirty="0" smtClean="0"/>
          </a:p>
          <a:p>
            <a:pPr marL="742950" lvl="2" indent="-342900" eaLnBrk="1" hangingPunct="1">
              <a:lnSpc>
                <a:spcPct val="80000"/>
              </a:lnSpc>
            </a:pPr>
            <a:r>
              <a:rPr lang="en-US" altLang="ja-JP" dirty="0" smtClean="0"/>
              <a:t>High requirement of user skills and sufficient computer support system.</a:t>
            </a:r>
          </a:p>
          <a:p>
            <a:pPr marL="342900" lvl="1" indent="-342900" eaLnBrk="1" hangingPunct="1">
              <a:lnSpc>
                <a:spcPct val="80000"/>
              </a:lnSpc>
              <a:buFontTx/>
              <a:buChar char="•"/>
            </a:pPr>
            <a:endParaRPr lang="en-US" altLang="ja-JP" dirty="0" smtClean="0"/>
          </a:p>
          <a:p>
            <a:pPr lvl="1" eaLnBrk="1" hangingPunct="1">
              <a:lnSpc>
                <a:spcPct val="80000"/>
              </a:lnSpc>
              <a:buFontTx/>
              <a:buNone/>
            </a:pPr>
            <a:r>
              <a:rPr lang="en-US" altLang="ja-JP" sz="2400" dirty="0" smtClean="0"/>
              <a:t> </a:t>
            </a:r>
          </a:p>
          <a:p>
            <a:pPr eaLnBrk="1" hangingPunct="1">
              <a:lnSpc>
                <a:spcPct val="80000"/>
              </a:lnSpc>
            </a:pPr>
            <a:endParaRPr lang="en-US" altLang="ja-JP" sz="2800" dirty="0" smtClean="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10</a:t>
            </a:fld>
            <a:endParaRPr lang="en-US" altLang="ja-JP"/>
          </a:p>
        </p:txBody>
      </p:sp>
    </p:spTree>
  </p:cSld>
  <p:clrMapOvr>
    <a:masterClrMapping/>
  </p:clrMapOvr>
  <p:transition advTm="14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 Projection</a:t>
            </a:r>
            <a:endParaRPr lang="th-TH" dirty="0"/>
          </a:p>
        </p:txBody>
      </p:sp>
      <p:sp>
        <p:nvSpPr>
          <p:cNvPr id="3" name="Content Placeholder 2"/>
          <p:cNvSpPr>
            <a:spLocks noGrp="1"/>
          </p:cNvSpPr>
          <p:nvPr>
            <p:ph idx="1"/>
          </p:nvPr>
        </p:nvSpPr>
        <p:spPr>
          <a:xfrm>
            <a:off x="5292080" y="1340768"/>
            <a:ext cx="3851920" cy="792088"/>
          </a:xfrm>
        </p:spPr>
        <p:txBody>
          <a:bodyPr/>
          <a:lstStyle/>
          <a:p>
            <a:r>
              <a:rPr lang="en-US" sz="2800" dirty="0" smtClean="0"/>
              <a:t>Sinusoidal</a:t>
            </a:r>
          </a:p>
          <a:p>
            <a:pPr lvl="1"/>
            <a:r>
              <a:rPr lang="en-US" sz="2400" dirty="0" smtClean="0"/>
              <a:t>a pseudo cylindrical equal-area map projection</a:t>
            </a:r>
            <a:endParaRPr lang="th-TH" sz="2400" dirty="0"/>
          </a:p>
        </p:txBody>
      </p:sp>
      <p:pic>
        <p:nvPicPr>
          <p:cNvPr id="13316" name="Picture 4" descr="http://calogero.us/Geography/GIS/images/land_shallow_topo_21600_RGB.jpg"/>
          <p:cNvPicPr>
            <a:picLocks noChangeAspect="1" noChangeArrowheads="1"/>
          </p:cNvPicPr>
          <p:nvPr/>
        </p:nvPicPr>
        <p:blipFill>
          <a:blip r:embed="rId2" cstate="print"/>
          <a:srcRect/>
          <a:stretch>
            <a:fillRect/>
          </a:stretch>
        </p:blipFill>
        <p:spPr bwMode="auto">
          <a:xfrm>
            <a:off x="251520" y="4149080"/>
            <a:ext cx="5040560" cy="2520280"/>
          </a:xfrm>
          <a:prstGeom prst="rect">
            <a:avLst/>
          </a:prstGeom>
          <a:noFill/>
        </p:spPr>
      </p:pic>
      <p:pic>
        <p:nvPicPr>
          <p:cNvPr id="13318" name="Picture 6" descr="http://upload.wikimedia.org/wikipedia/commons/9/98/Sinusoid-projection.jpg"/>
          <p:cNvPicPr>
            <a:picLocks noChangeAspect="1" noChangeArrowheads="1"/>
          </p:cNvPicPr>
          <p:nvPr/>
        </p:nvPicPr>
        <p:blipFill>
          <a:blip r:embed="rId3" cstate="print"/>
          <a:srcRect/>
          <a:stretch>
            <a:fillRect/>
          </a:stretch>
        </p:blipFill>
        <p:spPr bwMode="auto">
          <a:xfrm>
            <a:off x="251520" y="1412776"/>
            <a:ext cx="5040560" cy="2520280"/>
          </a:xfrm>
          <a:prstGeom prst="rect">
            <a:avLst/>
          </a:prstGeom>
          <a:noFill/>
        </p:spPr>
      </p:pic>
      <p:sp>
        <p:nvSpPr>
          <p:cNvPr id="8" name="Content Placeholder 2"/>
          <p:cNvSpPr txBox="1">
            <a:spLocks/>
          </p:cNvSpPr>
          <p:nvPr/>
        </p:nvSpPr>
        <p:spPr bwMode="auto">
          <a:xfrm>
            <a:off x="5292080" y="4005064"/>
            <a:ext cx="3851920"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1" lang="en-US" sz="2800" b="0" i="0" u="none" strike="noStrike" kern="0" cap="none" spc="0" normalizeH="0" baseline="0" noProof="0" dirty="0" smtClean="0">
                <a:ln>
                  <a:noFill/>
                </a:ln>
                <a:solidFill>
                  <a:srgbClr val="003366"/>
                </a:solidFill>
                <a:effectLst/>
                <a:uLnTx/>
                <a:uFillTx/>
                <a:latin typeface="+mn-lt"/>
                <a:ea typeface="+mn-ea"/>
                <a:cs typeface="+mn-cs"/>
              </a:rPr>
              <a:t>WGS84</a:t>
            </a:r>
          </a:p>
          <a:p>
            <a:pPr marL="742950" lvl="1" indent="-285750" eaLnBrk="0" hangingPunct="0">
              <a:spcBef>
                <a:spcPct val="20000"/>
              </a:spcBef>
              <a:buFontTx/>
              <a:buChar char="–"/>
            </a:pPr>
            <a:r>
              <a:rPr lang="en-US" sz="2400" kern="0" dirty="0" smtClean="0">
                <a:solidFill>
                  <a:srgbClr val="003366"/>
                </a:solidFill>
              </a:rPr>
              <a:t>latitude, longitude pair coordinates in degrees with Greenwich as the central meridian</a:t>
            </a:r>
            <a:endParaRPr kumimoji="1" lang="th-TH" sz="2400" b="0" i="0" u="none" strike="noStrike" kern="0" cap="none" spc="0" normalizeH="0" baseline="0" noProof="0" dirty="0">
              <a:ln>
                <a:noFill/>
              </a:ln>
              <a:solidFill>
                <a:srgbClr val="003366"/>
              </a:solidFill>
              <a:effectLst/>
              <a:uLnTx/>
              <a:uFillTx/>
              <a:latin typeface="+mn-lt"/>
              <a:ea typeface="+mn-ea"/>
            </a:endParaRPr>
          </a:p>
        </p:txBody>
      </p:sp>
      <p:sp>
        <p:nvSpPr>
          <p:cNvPr id="7" name="Slide Number Placeholder 6"/>
          <p:cNvSpPr>
            <a:spLocks noGrp="1"/>
          </p:cNvSpPr>
          <p:nvPr>
            <p:ph type="sldNum" sz="quarter" idx="10"/>
          </p:nvPr>
        </p:nvSpPr>
        <p:spPr/>
        <p:txBody>
          <a:bodyPr/>
          <a:lstStyle/>
          <a:p>
            <a:pPr>
              <a:defRPr/>
            </a:pPr>
            <a:fld id="{CE0353D2-D286-46A0-9D23-FC9F433A838B}" type="slidenum">
              <a:rPr lang="ja-JP" altLang="en-US" smtClean="0"/>
              <a:pPr>
                <a:defRPr/>
              </a:pPr>
              <a:t>11</a:t>
            </a:fld>
            <a:endParaRPr lang="en-US" altLang="ja-JP"/>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Mosaic</a:t>
            </a:r>
            <a:endParaRPr lang="th-TH" dirty="0"/>
          </a:p>
        </p:txBody>
      </p:sp>
      <p:pic>
        <p:nvPicPr>
          <p:cNvPr id="4" name="Picture 2" descr="sinusoidal image"/>
          <p:cNvPicPr>
            <a:picLocks noChangeAspect="1" noChangeArrowheads="1"/>
          </p:cNvPicPr>
          <p:nvPr/>
        </p:nvPicPr>
        <p:blipFill>
          <a:blip r:embed="rId2" cstate="print"/>
          <a:srcRect/>
          <a:stretch>
            <a:fillRect/>
          </a:stretch>
        </p:blipFill>
        <p:spPr bwMode="auto">
          <a:xfrm>
            <a:off x="251520" y="1340768"/>
            <a:ext cx="4908254" cy="2664296"/>
          </a:xfrm>
          <a:prstGeom prst="rect">
            <a:avLst/>
          </a:prstGeom>
          <a:noFill/>
        </p:spPr>
      </p:pic>
      <p:pic>
        <p:nvPicPr>
          <p:cNvPr id="7" name="Picture 6" descr="modis_mosaic.jpg"/>
          <p:cNvPicPr>
            <a:picLocks noChangeAspect="1"/>
          </p:cNvPicPr>
          <p:nvPr/>
        </p:nvPicPr>
        <p:blipFill>
          <a:blip r:embed="rId3" cstate="print"/>
          <a:srcRect t="8190" b="8190"/>
          <a:stretch>
            <a:fillRect/>
          </a:stretch>
        </p:blipFill>
        <p:spPr>
          <a:xfrm>
            <a:off x="3707904" y="3933056"/>
            <a:ext cx="5272264" cy="2720075"/>
          </a:xfrm>
          <a:prstGeom prst="rect">
            <a:avLst/>
          </a:prstGeom>
        </p:spPr>
      </p:pic>
      <p:pic>
        <p:nvPicPr>
          <p:cNvPr id="46082" name="Picture 2" descr="Jigsaw Puzzle"/>
          <p:cNvPicPr>
            <a:picLocks noChangeAspect="1" noChangeArrowheads="1"/>
          </p:cNvPicPr>
          <p:nvPr/>
        </p:nvPicPr>
        <p:blipFill>
          <a:blip r:embed="rId4" cstate="print"/>
          <a:srcRect/>
          <a:stretch>
            <a:fillRect/>
          </a:stretch>
        </p:blipFill>
        <p:spPr bwMode="auto">
          <a:xfrm>
            <a:off x="755576" y="4437112"/>
            <a:ext cx="2496277" cy="1872208"/>
          </a:xfrm>
          <a:prstGeom prst="rect">
            <a:avLst/>
          </a:prstGeom>
          <a:noFill/>
        </p:spPr>
      </p:pic>
      <p:pic>
        <p:nvPicPr>
          <p:cNvPr id="46086" name="Picture 6" descr="http://www.mainepuzzles.com/Images/3D-Jigsaw-Puzzles/8120_Spherical_World_Globe_Jigsaw_Puzzle_Inprocess_lg.jpg"/>
          <p:cNvPicPr>
            <a:picLocks noChangeAspect="1" noChangeArrowheads="1"/>
          </p:cNvPicPr>
          <p:nvPr/>
        </p:nvPicPr>
        <p:blipFill>
          <a:blip r:embed="rId5" cstate="print"/>
          <a:srcRect/>
          <a:stretch>
            <a:fillRect/>
          </a:stretch>
        </p:blipFill>
        <p:spPr bwMode="auto">
          <a:xfrm>
            <a:off x="5868144" y="1412776"/>
            <a:ext cx="2304256" cy="2304256"/>
          </a:xfrm>
          <a:prstGeom prst="rect">
            <a:avLst/>
          </a:prstGeom>
          <a:noFill/>
        </p:spPr>
      </p:pic>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12</a:t>
            </a:fld>
            <a:endParaRPr lang="en-US" altLang="ja-JP"/>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Formats</a:t>
            </a:r>
            <a:endParaRPr lang="th-TH" dirty="0"/>
          </a:p>
        </p:txBody>
      </p:sp>
      <p:sp>
        <p:nvSpPr>
          <p:cNvPr id="3" name="Content Placeholder 2"/>
          <p:cNvSpPr>
            <a:spLocks noGrp="1"/>
          </p:cNvSpPr>
          <p:nvPr>
            <p:ph idx="1"/>
          </p:nvPr>
        </p:nvSpPr>
        <p:spPr>
          <a:xfrm>
            <a:off x="468313" y="1412776"/>
            <a:ext cx="8424167" cy="3312368"/>
          </a:xfrm>
        </p:spPr>
        <p:txBody>
          <a:bodyPr/>
          <a:lstStyle/>
          <a:p>
            <a:pPr>
              <a:buNone/>
            </a:pPr>
            <a:r>
              <a:rPr lang="en-US" dirty="0" smtClean="0"/>
              <a:t>HDF : Hierarchical Data Format</a:t>
            </a:r>
          </a:p>
          <a:p>
            <a:pPr>
              <a:buNone/>
            </a:pPr>
            <a:r>
              <a:rPr lang="en-US" dirty="0" smtClean="0"/>
              <a:t>		HDF4 and HDF 5</a:t>
            </a:r>
          </a:p>
          <a:p>
            <a:pPr>
              <a:buNone/>
            </a:pPr>
            <a:r>
              <a:rPr lang="en-US" dirty="0" smtClean="0"/>
              <a:t>HDF-EOS : Hierarchical Data Format – Earth Observing System</a:t>
            </a:r>
          </a:p>
          <a:p>
            <a:pPr>
              <a:buNone/>
            </a:pPr>
            <a:r>
              <a:rPr lang="en-US" dirty="0" smtClean="0"/>
              <a:t>HDF-SDS : Hierarchical Data Format – Scientific Data Set</a:t>
            </a:r>
            <a:endParaRPr lang="th-TH" dirty="0"/>
          </a:p>
        </p:txBody>
      </p:sp>
      <p:pic>
        <p:nvPicPr>
          <p:cNvPr id="12292" name="Picture 4" descr="http://julien.carnelos.free.fr/blog/images/LenerdnervsurNintendo_143A3/ASSSS1.jpg"/>
          <p:cNvPicPr>
            <a:picLocks noChangeAspect="1" noChangeArrowheads="1"/>
          </p:cNvPicPr>
          <p:nvPr/>
        </p:nvPicPr>
        <p:blipFill>
          <a:blip r:embed="rId2" cstate="print"/>
          <a:srcRect/>
          <a:stretch>
            <a:fillRect/>
          </a:stretch>
        </p:blipFill>
        <p:spPr bwMode="auto">
          <a:xfrm>
            <a:off x="4819802" y="4293096"/>
            <a:ext cx="3352598" cy="2231573"/>
          </a:xfrm>
          <a:prstGeom prst="rect">
            <a:avLst/>
          </a:prstGeom>
          <a:noFill/>
        </p:spPr>
      </p:pic>
      <p:sp>
        <p:nvSpPr>
          <p:cNvPr id="6" name="Content Placeholder 2"/>
          <p:cNvSpPr txBox="1">
            <a:spLocks/>
          </p:cNvSpPr>
          <p:nvPr/>
        </p:nvSpPr>
        <p:spPr bwMode="auto">
          <a:xfrm>
            <a:off x="468313" y="5661248"/>
            <a:ext cx="8424167"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3200" b="0" i="0" u="none" strike="noStrike" kern="0" cap="none" spc="0" normalizeH="0" baseline="0" noProof="0" dirty="0" err="1" smtClean="0">
                <a:ln>
                  <a:noFill/>
                </a:ln>
                <a:solidFill>
                  <a:srgbClr val="7F09C7"/>
                </a:solidFill>
                <a:effectLst>
                  <a:outerShdw blurRad="38100" dist="38100" dir="2700000" algn="tl">
                    <a:srgbClr val="000000">
                      <a:alpha val="43137"/>
                    </a:srgbClr>
                  </a:outerShdw>
                </a:effectLst>
                <a:uLnTx/>
                <a:uFillTx/>
                <a:latin typeface="+mn-lt"/>
                <a:ea typeface="+mn-ea"/>
                <a:cs typeface="+mn-cs"/>
              </a:rPr>
              <a:t>GeoTiff</a:t>
            </a:r>
            <a:r>
              <a:rPr kumimoji="1" lang="en-US" sz="3200" b="0" i="0" u="none" strike="noStrike" kern="0" cap="none" spc="0" normalizeH="0" baseline="0" noProof="0" dirty="0" smtClean="0">
                <a:ln>
                  <a:noFill/>
                </a:ln>
                <a:solidFill>
                  <a:srgbClr val="7F09C7"/>
                </a:solidFill>
                <a:effectLst>
                  <a:outerShdw blurRad="38100" dist="38100" dir="2700000" algn="tl">
                    <a:srgbClr val="000000">
                      <a:alpha val="43137"/>
                    </a:srgbClr>
                  </a:outerShdw>
                </a:effectLst>
                <a:uLnTx/>
                <a:uFillTx/>
                <a:latin typeface="+mn-lt"/>
                <a:ea typeface="+mn-ea"/>
                <a:cs typeface="+mn-cs"/>
              </a:rPr>
              <a:t>,</a:t>
            </a:r>
            <a:r>
              <a:rPr kumimoji="1" lang="en-US" sz="3200" b="0" i="0" u="none" strike="noStrike" kern="0" cap="none" spc="0" normalizeH="0" noProof="0" dirty="0" smtClean="0">
                <a:ln>
                  <a:noFill/>
                </a:ln>
                <a:solidFill>
                  <a:srgbClr val="7F09C7"/>
                </a:solidFill>
                <a:effectLst>
                  <a:outerShdw blurRad="38100" dist="38100" dir="2700000" algn="tl">
                    <a:srgbClr val="000000">
                      <a:alpha val="43137"/>
                    </a:srgbClr>
                  </a:outerShdw>
                </a:effectLst>
                <a:uLnTx/>
                <a:uFillTx/>
                <a:latin typeface="+mn-lt"/>
                <a:ea typeface="+mn-ea"/>
                <a:cs typeface="+mn-cs"/>
              </a:rPr>
              <a:t> JPEG2000 etc</a:t>
            </a:r>
            <a:endParaRPr kumimoji="1" lang="th-TH" sz="3200" b="0" i="0" u="none" strike="noStrike" kern="0" cap="none" spc="0" normalizeH="0" baseline="0" noProof="0" dirty="0">
              <a:ln>
                <a:noFill/>
              </a:ln>
              <a:solidFill>
                <a:srgbClr val="7F09C7"/>
              </a:solidFill>
              <a:effectLst>
                <a:outerShdw blurRad="38100" dist="38100" dir="2700000" algn="tl">
                  <a:srgbClr val="000000">
                    <a:alpha val="43137"/>
                  </a:srgbClr>
                </a:outerShdw>
              </a:effectLst>
              <a:uLnTx/>
              <a:uFillTx/>
              <a:latin typeface="+mn-lt"/>
              <a:ea typeface="+mn-ea"/>
              <a:cs typeface="+mn-cs"/>
            </a:endParaRPr>
          </a:p>
        </p:txBody>
      </p:sp>
      <p:sp>
        <p:nvSpPr>
          <p:cNvPr id="7" name="Down Arrow 6"/>
          <p:cNvSpPr/>
          <p:nvPr/>
        </p:nvSpPr>
        <p:spPr bwMode="auto">
          <a:xfrm>
            <a:off x="1979712" y="4869160"/>
            <a:ext cx="936104" cy="648072"/>
          </a:xfrm>
          <a:prstGeom prst="downArrow">
            <a:avLst/>
          </a:prstGeom>
          <a:solidFill>
            <a:srgbClr val="0066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13</a:t>
            </a:fld>
            <a:endParaRPr lang="en-US" altLang="ja-JP"/>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Overpass time</a:t>
            </a:r>
            <a:endParaRPr lang="th-TH" dirty="0"/>
          </a:p>
        </p:txBody>
      </p:sp>
      <p:pic>
        <p:nvPicPr>
          <p:cNvPr id="11266" name="Picture 2" descr="http://eosweb.ssec.wisc.edu/na_images/terra/2010/na2010_09_27_270_terra.gif"/>
          <p:cNvPicPr>
            <a:picLocks noChangeAspect="1" noChangeArrowheads="1"/>
          </p:cNvPicPr>
          <p:nvPr/>
        </p:nvPicPr>
        <p:blipFill>
          <a:blip r:embed="rId2" cstate="print"/>
          <a:srcRect/>
          <a:stretch>
            <a:fillRect/>
          </a:stretch>
        </p:blipFill>
        <p:spPr bwMode="auto">
          <a:xfrm>
            <a:off x="251519" y="1412776"/>
            <a:ext cx="4191000" cy="4191000"/>
          </a:xfrm>
          <a:prstGeom prst="rect">
            <a:avLst/>
          </a:prstGeom>
          <a:noFill/>
        </p:spPr>
      </p:pic>
      <p:pic>
        <p:nvPicPr>
          <p:cNvPr id="11268" name="Picture 4" descr="http://eosweb.ssec.wisc.edu/na_images/terra/2010/na2010_09_29_272_terra.gif"/>
          <p:cNvPicPr>
            <a:picLocks noChangeAspect="1" noChangeArrowheads="1"/>
          </p:cNvPicPr>
          <p:nvPr/>
        </p:nvPicPr>
        <p:blipFill>
          <a:blip r:embed="rId3" cstate="print"/>
          <a:srcRect/>
          <a:stretch>
            <a:fillRect/>
          </a:stretch>
        </p:blipFill>
        <p:spPr bwMode="auto">
          <a:xfrm>
            <a:off x="4716016" y="1412776"/>
            <a:ext cx="4191000" cy="4191000"/>
          </a:xfrm>
          <a:prstGeom prst="rect">
            <a:avLst/>
          </a:prstGeom>
          <a:noFill/>
        </p:spPr>
      </p:pic>
      <p:sp>
        <p:nvSpPr>
          <p:cNvPr id="6" name="Oval 5"/>
          <p:cNvSpPr/>
          <p:nvPr/>
        </p:nvSpPr>
        <p:spPr bwMode="auto">
          <a:xfrm>
            <a:off x="6732240" y="3212976"/>
            <a:ext cx="864096"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Content Placeholder 2"/>
          <p:cNvSpPr txBox="1">
            <a:spLocks/>
          </p:cNvSpPr>
          <p:nvPr/>
        </p:nvSpPr>
        <p:spPr bwMode="auto">
          <a:xfrm>
            <a:off x="323528" y="5733256"/>
            <a:ext cx="8568952" cy="16561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None/>
              <a:tabLst/>
              <a:defRPr/>
            </a:pPr>
            <a:r>
              <a:rPr lang="en-US" sz="2000" kern="0" dirty="0" smtClean="0">
                <a:solidFill>
                  <a:srgbClr val="003366"/>
                </a:solidFill>
                <a:latin typeface="+mn-lt"/>
              </a:rPr>
              <a:t>- </a:t>
            </a:r>
            <a:r>
              <a:rPr kumimoji="1" lang="en-US" sz="2000" b="0" i="0" u="none" strike="noStrike" kern="0" cap="none" spc="0" normalizeH="0" noProof="0" dirty="0" smtClean="0">
                <a:ln>
                  <a:noFill/>
                </a:ln>
                <a:solidFill>
                  <a:srgbClr val="003366"/>
                </a:solidFill>
                <a:effectLst/>
                <a:uLnTx/>
                <a:uFillTx/>
                <a:latin typeface="+mn-lt"/>
                <a:ea typeface="+mn-ea"/>
              </a:rPr>
              <a:t>27</a:t>
            </a:r>
            <a:r>
              <a:rPr kumimoji="1" lang="en-US" sz="2000" b="0" i="0" u="none" strike="noStrike" kern="0" cap="none" spc="0" normalizeH="0" baseline="30000" noProof="0" dirty="0" smtClean="0">
                <a:ln>
                  <a:noFill/>
                </a:ln>
                <a:solidFill>
                  <a:srgbClr val="003366"/>
                </a:solidFill>
                <a:effectLst/>
                <a:uLnTx/>
                <a:uFillTx/>
                <a:latin typeface="+mn-lt"/>
                <a:ea typeface="+mn-ea"/>
              </a:rPr>
              <a:t>th</a:t>
            </a:r>
            <a:r>
              <a:rPr kumimoji="1" lang="en-US" sz="2000" b="0" i="0" u="none" strike="noStrike" kern="0" cap="none" spc="0" normalizeH="0" noProof="0" dirty="0" smtClean="0">
                <a:ln>
                  <a:noFill/>
                </a:ln>
                <a:solidFill>
                  <a:srgbClr val="003366"/>
                </a:solidFill>
                <a:effectLst/>
                <a:uLnTx/>
                <a:uFillTx/>
                <a:latin typeface="+mn-lt"/>
                <a:ea typeface="+mn-ea"/>
              </a:rPr>
              <a:t> September 2010 pass area between 16:55 – 17:00</a:t>
            </a:r>
          </a:p>
          <a:p>
            <a:pPr marL="742950" marR="0" lvl="1" indent="-285750" algn="l" defTabSz="914400" rtl="0" eaLnBrk="0" fontAlgn="base" latinLnBrk="0" hangingPunct="0">
              <a:lnSpc>
                <a:spcPct val="100000"/>
              </a:lnSpc>
              <a:spcBef>
                <a:spcPct val="20000"/>
              </a:spcBef>
              <a:spcAft>
                <a:spcPct val="0"/>
              </a:spcAft>
              <a:buClrTx/>
              <a:buSzTx/>
              <a:buFontTx/>
              <a:buNone/>
              <a:tabLst/>
              <a:defRPr/>
            </a:pPr>
            <a:r>
              <a:rPr kumimoji="1" lang="en-US" sz="2000" b="0" i="0" u="none" strike="noStrike" kern="0" cap="none" spc="0" normalizeH="0" baseline="0" noProof="0" dirty="0" smtClean="0">
                <a:ln>
                  <a:noFill/>
                </a:ln>
                <a:solidFill>
                  <a:srgbClr val="003366"/>
                </a:solidFill>
                <a:effectLst/>
                <a:uLnTx/>
                <a:uFillTx/>
                <a:latin typeface="+mn-lt"/>
                <a:ea typeface="+mn-ea"/>
              </a:rPr>
              <a:t>- 29</a:t>
            </a:r>
            <a:r>
              <a:rPr kumimoji="1" lang="en-US" sz="2000" b="0" i="0" u="none" strike="noStrike" kern="0" cap="none" spc="0" normalizeH="0" baseline="30000" noProof="0" dirty="0" smtClean="0">
                <a:ln>
                  <a:noFill/>
                </a:ln>
                <a:solidFill>
                  <a:srgbClr val="003366"/>
                </a:solidFill>
                <a:effectLst/>
                <a:uLnTx/>
                <a:uFillTx/>
                <a:latin typeface="+mn-lt"/>
                <a:ea typeface="+mn-ea"/>
              </a:rPr>
              <a:t>th</a:t>
            </a:r>
            <a:r>
              <a:rPr kumimoji="1" lang="en-US" sz="2000" b="0" i="0" u="none" strike="noStrike" kern="0" cap="none" spc="0" normalizeH="0" baseline="0" noProof="0" dirty="0" smtClean="0">
                <a:ln>
                  <a:noFill/>
                </a:ln>
                <a:solidFill>
                  <a:srgbClr val="003366"/>
                </a:solidFill>
                <a:effectLst/>
                <a:uLnTx/>
                <a:uFillTx/>
                <a:latin typeface="+mn-lt"/>
                <a:ea typeface="+mn-ea"/>
              </a:rPr>
              <a:t> September</a:t>
            </a:r>
            <a:r>
              <a:rPr kumimoji="1" lang="en-US" sz="2000" b="0" i="0" u="none" strike="noStrike" kern="0" cap="none" spc="0" normalizeH="0" noProof="0" dirty="0" smtClean="0">
                <a:ln>
                  <a:noFill/>
                </a:ln>
                <a:solidFill>
                  <a:srgbClr val="003366"/>
                </a:solidFill>
                <a:effectLst/>
                <a:uLnTx/>
                <a:uFillTx/>
                <a:latin typeface="+mn-lt"/>
                <a:ea typeface="+mn-ea"/>
              </a:rPr>
              <a:t> 2010 pass area on 16:45</a:t>
            </a:r>
            <a:endParaRPr kumimoji="1" lang="en-US" sz="2000" b="0" i="0" u="none" strike="noStrike" kern="0" cap="none" spc="0" normalizeH="0" baseline="0" noProof="0" dirty="0" smtClean="0">
              <a:ln>
                <a:noFill/>
              </a:ln>
              <a:solidFill>
                <a:srgbClr val="003366"/>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th-TH" sz="2400" b="0" i="0" u="none" strike="noStrike" kern="0" cap="none" spc="0" normalizeH="0" baseline="0" noProof="0" dirty="0">
              <a:ln>
                <a:noFill/>
              </a:ln>
              <a:solidFill>
                <a:srgbClr val="003366"/>
              </a:solidFill>
              <a:effectLst/>
              <a:uLnTx/>
              <a:uFillTx/>
              <a:latin typeface="+mn-lt"/>
              <a:ea typeface="+mn-ea"/>
              <a:cs typeface="+mn-cs"/>
            </a:endParaRPr>
          </a:p>
        </p:txBody>
      </p:sp>
      <p:sp>
        <p:nvSpPr>
          <p:cNvPr id="9" name="Oval 8"/>
          <p:cNvSpPr/>
          <p:nvPr/>
        </p:nvSpPr>
        <p:spPr bwMode="auto">
          <a:xfrm>
            <a:off x="2267744" y="3212976"/>
            <a:ext cx="864096" cy="64807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0" name="Slide Number Placeholder 9"/>
          <p:cNvSpPr>
            <a:spLocks noGrp="1"/>
          </p:cNvSpPr>
          <p:nvPr>
            <p:ph type="sldNum" sz="quarter" idx="10"/>
          </p:nvPr>
        </p:nvSpPr>
        <p:spPr/>
        <p:txBody>
          <a:bodyPr/>
          <a:lstStyle/>
          <a:p>
            <a:pPr>
              <a:defRPr/>
            </a:pPr>
            <a:fld id="{CE0353D2-D286-46A0-9D23-FC9F433A838B}" type="slidenum">
              <a:rPr lang="ja-JP" altLang="en-US" smtClean="0"/>
              <a:pPr>
                <a:defRPr/>
              </a:pPr>
              <a:t>14</a:t>
            </a:fld>
            <a:endParaRPr lang="en-US" altLang="ja-JP"/>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0"/>
            <a:ext cx="9144000" cy="724542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2" name="Rectangle 21"/>
          <p:cNvSpPr/>
          <p:nvPr/>
        </p:nvSpPr>
        <p:spPr bwMode="auto">
          <a:xfrm>
            <a:off x="539552" y="692696"/>
            <a:ext cx="7992888" cy="6093296"/>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vert270"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600" b="0" i="0" u="none" strike="noStrike" cap="none" normalizeH="0" baseline="0" dirty="0" smtClean="0">
                <a:ln>
                  <a:noFill/>
                </a:ln>
                <a:solidFill>
                  <a:schemeClr val="tx1"/>
                </a:solidFill>
                <a:effectLst/>
                <a:latin typeface="Constantia" pitchFamily="18" charset="0"/>
                <a:ea typeface="MS PGothic" pitchFamily="34" charset="-128"/>
              </a:rPr>
              <a:t>Loop tasks depend</a:t>
            </a:r>
            <a:r>
              <a:rPr kumimoji="1" lang="en-US" sz="1600" b="0" i="0" u="none" strike="noStrike" cap="none" normalizeH="0" dirty="0" smtClean="0">
                <a:ln>
                  <a:noFill/>
                </a:ln>
                <a:solidFill>
                  <a:schemeClr val="tx1"/>
                </a:solidFill>
                <a:effectLst/>
                <a:latin typeface="Constantia" pitchFamily="18" charset="0"/>
                <a:ea typeface="MS PGothic" pitchFamily="34" charset="-128"/>
              </a:rPr>
              <a:t> on </a:t>
            </a:r>
            <a:r>
              <a:rPr kumimoji="1" lang="en-US" sz="1600" b="0" i="0" u="none" strike="noStrike" cap="none" normalizeH="0" smtClean="0">
                <a:ln>
                  <a:noFill/>
                </a:ln>
                <a:solidFill>
                  <a:schemeClr val="tx1"/>
                </a:solidFill>
                <a:effectLst/>
                <a:latin typeface="Constantia" pitchFamily="18" charset="0"/>
                <a:ea typeface="MS PGothic" pitchFamily="34" charset="-128"/>
              </a:rPr>
              <a:t>number of stations</a:t>
            </a:r>
            <a:endParaRPr kumimoji="1" lang="th-TH" sz="1600" b="0" i="0" u="none" strike="noStrike" cap="none" normalizeH="0" baseline="0" dirty="0" smtClean="0">
              <a:ln>
                <a:noFill/>
              </a:ln>
              <a:solidFill>
                <a:schemeClr val="tx1"/>
              </a:solidFill>
              <a:effectLst/>
              <a:latin typeface="Constantia" pitchFamily="18" charset="0"/>
              <a:ea typeface="MS PGothic" pitchFamily="34" charset="-128"/>
            </a:endParaRPr>
          </a:p>
        </p:txBody>
      </p:sp>
      <p:sp>
        <p:nvSpPr>
          <p:cNvPr id="6" name="Rounded Rectangle 5"/>
          <p:cNvSpPr/>
          <p:nvPr/>
        </p:nvSpPr>
        <p:spPr bwMode="auto">
          <a:xfrm>
            <a:off x="3923928" y="5157192"/>
            <a:ext cx="2520280" cy="1512168"/>
          </a:xfrm>
          <a:prstGeom prst="roundRect">
            <a:avLst/>
          </a:prstGeom>
          <a:ln>
            <a:solidFill>
              <a:srgbClr val="FF3399"/>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Analysis</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Validation</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Evaluation correlation</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Statistical analysis</a:t>
            </a:r>
            <a:endParaRPr lang="th-TH" sz="1400" dirty="0">
              <a:solidFill>
                <a:schemeClr val="tx1"/>
              </a:solidFill>
              <a:latin typeface="Constantia" pitchFamily="18" charset="0"/>
              <a:cs typeface="Angsana New" pitchFamily="18" charset="-34"/>
            </a:endParaRPr>
          </a:p>
        </p:txBody>
      </p:sp>
      <p:grpSp>
        <p:nvGrpSpPr>
          <p:cNvPr id="2" name="Group 22"/>
          <p:cNvGrpSpPr/>
          <p:nvPr/>
        </p:nvGrpSpPr>
        <p:grpSpPr>
          <a:xfrm>
            <a:off x="6084168" y="786039"/>
            <a:ext cx="2016224" cy="1224136"/>
            <a:chOff x="6660231" y="1268760"/>
            <a:chExt cx="2016224" cy="1224136"/>
          </a:xfrm>
        </p:grpSpPr>
        <p:sp>
          <p:nvSpPr>
            <p:cNvPr id="8" name="Rounded Rectangle 7"/>
            <p:cNvSpPr/>
            <p:nvPr/>
          </p:nvSpPr>
          <p:spPr bwMode="auto">
            <a:xfrm>
              <a:off x="6660232" y="1268760"/>
              <a:ext cx="2016223" cy="122413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Host</a:t>
              </a:r>
              <a:endParaRPr lang="th-TH" sz="1400" dirty="0">
                <a:solidFill>
                  <a:schemeClr val="tx1"/>
                </a:solidFill>
                <a:latin typeface="Constantia" pitchFamily="18" charset="0"/>
                <a:cs typeface="Angsana New" pitchFamily="18" charset="-34"/>
              </a:endParaRPr>
            </a:p>
          </p:txBody>
        </p:sp>
        <p:sp>
          <p:nvSpPr>
            <p:cNvPr id="12" name="Rectangle 165"/>
            <p:cNvSpPr>
              <a:spLocks noChangeArrowheads="1"/>
            </p:cNvSpPr>
            <p:nvPr/>
          </p:nvSpPr>
          <p:spPr bwMode="auto">
            <a:xfrm>
              <a:off x="6660231" y="2204864"/>
              <a:ext cx="2002151" cy="276999"/>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Ground Measurement Data</a:t>
              </a:r>
              <a:endParaRPr lang="en-US" sz="1200" dirty="0">
                <a:latin typeface="Constantia" pitchFamily="18" charset="0"/>
              </a:endParaRPr>
            </a:p>
          </p:txBody>
        </p:sp>
      </p:grpSp>
      <p:grpSp>
        <p:nvGrpSpPr>
          <p:cNvPr id="3" name="Group 23"/>
          <p:cNvGrpSpPr/>
          <p:nvPr/>
        </p:nvGrpSpPr>
        <p:grpSpPr>
          <a:xfrm>
            <a:off x="1547664" y="2586239"/>
            <a:ext cx="6768752" cy="2448272"/>
            <a:chOff x="2339752" y="2924944"/>
            <a:chExt cx="6768752" cy="2448272"/>
          </a:xfrm>
        </p:grpSpPr>
        <p:sp>
          <p:nvSpPr>
            <p:cNvPr id="9" name="Rounded Rectangle 8"/>
            <p:cNvSpPr/>
            <p:nvPr/>
          </p:nvSpPr>
          <p:spPr bwMode="auto">
            <a:xfrm>
              <a:off x="2339752" y="2924944"/>
              <a:ext cx="6768752" cy="2448272"/>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vert270"/>
            <a:lstStyle/>
            <a:p>
              <a:pPr algn="ctr"/>
              <a:r>
                <a:rPr lang="en-US" sz="1400" dirty="0" smtClean="0">
                  <a:solidFill>
                    <a:schemeClr val="tx1"/>
                  </a:solidFill>
                  <a:latin typeface="Constantia" pitchFamily="18" charset="0"/>
                  <a:cs typeface="Angsana New" pitchFamily="18" charset="-34"/>
                </a:rPr>
                <a:t>Loop tasks depend on study period</a:t>
              </a:r>
              <a:endParaRPr lang="th-TH" sz="1400" dirty="0">
                <a:solidFill>
                  <a:schemeClr val="tx1"/>
                </a:solidFill>
                <a:latin typeface="Constantia" pitchFamily="18" charset="0"/>
                <a:cs typeface="Angsana New" pitchFamily="18" charset="-34"/>
              </a:endParaRPr>
            </a:p>
          </p:txBody>
        </p:sp>
        <p:sp>
          <p:nvSpPr>
            <p:cNvPr id="4" name="Rounded Rectangle 3"/>
            <p:cNvSpPr/>
            <p:nvPr/>
          </p:nvSpPr>
          <p:spPr bwMode="auto">
            <a:xfrm>
              <a:off x="6876256" y="3212976"/>
              <a:ext cx="2016224" cy="194421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Acquisition and Manipulation</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Downloading</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Transform format</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 Extract data at Satellite overpass time</a:t>
              </a:r>
            </a:p>
            <a:p>
              <a:pPr>
                <a:buFont typeface="Arial" pitchFamily="34" charset="0"/>
                <a:buChar char="•"/>
              </a:pPr>
              <a:endParaRPr lang="en-US" sz="1400" dirty="0" smtClean="0">
                <a:solidFill>
                  <a:schemeClr val="tx1"/>
                </a:solidFill>
                <a:latin typeface="Constantia" pitchFamily="18" charset="0"/>
                <a:cs typeface="Angsana New" pitchFamily="18" charset="-34"/>
              </a:endParaRPr>
            </a:p>
            <a:p>
              <a:pPr>
                <a:buFont typeface="Arial" pitchFamily="34" charset="0"/>
                <a:buChar char="•"/>
              </a:pPr>
              <a:endParaRPr lang="th-TH" sz="1400" dirty="0">
                <a:solidFill>
                  <a:schemeClr val="tx1"/>
                </a:solidFill>
                <a:latin typeface="Constantia" pitchFamily="18" charset="0"/>
                <a:cs typeface="Angsana New" pitchFamily="18" charset="-34"/>
              </a:endParaRPr>
            </a:p>
          </p:txBody>
        </p:sp>
        <p:sp>
          <p:nvSpPr>
            <p:cNvPr id="13" name="Rounded Rectangle 12"/>
            <p:cNvSpPr/>
            <p:nvPr/>
          </p:nvSpPr>
          <p:spPr bwMode="auto">
            <a:xfrm>
              <a:off x="3131840" y="3212976"/>
              <a:ext cx="2016224" cy="194421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Acquisition and Manipulation</a:t>
              </a:r>
            </a:p>
            <a:p>
              <a:pPr algn="ctr"/>
              <a:endParaRPr lang="en-US" sz="1400" dirty="0" smtClean="0">
                <a:solidFill>
                  <a:schemeClr val="tx1"/>
                </a:solidFill>
                <a:latin typeface="Constantia" pitchFamily="18" charset="0"/>
                <a:cs typeface="Angsana New" pitchFamily="18" charset="-34"/>
              </a:endParaRP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Downloading</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Transform format</a:t>
              </a:r>
            </a:p>
            <a:p>
              <a:pPr marL="95250" indent="-95250">
                <a:buFont typeface="Arial" pitchFamily="34" charset="0"/>
                <a:buChar char="•"/>
              </a:pPr>
              <a:r>
                <a:rPr lang="en-US" sz="1400" dirty="0" smtClean="0">
                  <a:solidFill>
                    <a:schemeClr val="tx1"/>
                  </a:solidFill>
                  <a:latin typeface="Constantia" pitchFamily="18" charset="0"/>
                  <a:cs typeface="Angsana New" pitchFamily="18" charset="-34"/>
                </a:rPr>
                <a:t>Extract data at Station location</a:t>
              </a:r>
            </a:p>
            <a:p>
              <a:pPr>
                <a:buFont typeface="Arial" pitchFamily="34" charset="0"/>
                <a:buChar char="•"/>
              </a:pPr>
              <a:endParaRPr lang="en-US" sz="1400" dirty="0" smtClean="0">
                <a:solidFill>
                  <a:schemeClr val="tx1"/>
                </a:solidFill>
                <a:latin typeface="Constantia" pitchFamily="18" charset="0"/>
                <a:cs typeface="Angsana New" pitchFamily="18" charset="-34"/>
              </a:endParaRPr>
            </a:p>
            <a:p>
              <a:pPr>
                <a:buFont typeface="Arial" pitchFamily="34" charset="0"/>
                <a:buChar char="•"/>
              </a:pPr>
              <a:endParaRPr lang="th-TH" sz="1400" dirty="0">
                <a:solidFill>
                  <a:schemeClr val="tx1"/>
                </a:solidFill>
                <a:latin typeface="Constantia" pitchFamily="18" charset="0"/>
                <a:cs typeface="Angsana New" pitchFamily="18" charset="-34"/>
              </a:endParaRPr>
            </a:p>
          </p:txBody>
        </p:sp>
      </p:grpSp>
      <p:grpSp>
        <p:nvGrpSpPr>
          <p:cNvPr id="5" name="Group 18"/>
          <p:cNvGrpSpPr/>
          <p:nvPr/>
        </p:nvGrpSpPr>
        <p:grpSpPr>
          <a:xfrm>
            <a:off x="2267744" y="764704"/>
            <a:ext cx="2016224" cy="1266806"/>
            <a:chOff x="3635896" y="1268760"/>
            <a:chExt cx="2016224" cy="1266806"/>
          </a:xfrm>
        </p:grpSpPr>
        <p:sp>
          <p:nvSpPr>
            <p:cNvPr id="14" name="Rounded Rectangle 13"/>
            <p:cNvSpPr/>
            <p:nvPr/>
          </p:nvSpPr>
          <p:spPr bwMode="auto">
            <a:xfrm>
              <a:off x="3635896" y="1268760"/>
              <a:ext cx="2016223" cy="1224136"/>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Host</a:t>
              </a:r>
              <a:endParaRPr lang="th-TH" sz="1400" dirty="0">
                <a:solidFill>
                  <a:schemeClr val="tx1"/>
                </a:solidFill>
                <a:latin typeface="Constantia" pitchFamily="18" charset="0"/>
                <a:cs typeface="Angsana New" pitchFamily="18" charset="-34"/>
              </a:endParaRPr>
            </a:p>
          </p:txBody>
        </p:sp>
        <p:sp>
          <p:nvSpPr>
            <p:cNvPr id="16" name="Rectangle 165"/>
            <p:cNvSpPr>
              <a:spLocks noChangeArrowheads="1"/>
            </p:cNvSpPr>
            <p:nvPr/>
          </p:nvSpPr>
          <p:spPr bwMode="auto">
            <a:xfrm rot="16200000">
              <a:off x="4834556" y="1718002"/>
              <a:ext cx="1173463" cy="461665"/>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Satellite</a:t>
              </a:r>
            </a:p>
            <a:p>
              <a:pPr algn="ctr"/>
              <a:r>
                <a:rPr lang="en-US" sz="1200" dirty="0" smtClean="0">
                  <a:latin typeface="Constantia" pitchFamily="18" charset="0"/>
                </a:rPr>
                <a:t> Overpass time</a:t>
              </a:r>
              <a:endParaRPr lang="en-US" sz="1200" dirty="0">
                <a:latin typeface="Constantia" pitchFamily="18" charset="0"/>
              </a:endParaRPr>
            </a:p>
          </p:txBody>
        </p:sp>
        <p:sp>
          <p:nvSpPr>
            <p:cNvPr id="18" name="Rectangle 165"/>
            <p:cNvSpPr>
              <a:spLocks noChangeArrowheads="1"/>
            </p:cNvSpPr>
            <p:nvPr/>
          </p:nvSpPr>
          <p:spPr bwMode="auto">
            <a:xfrm rot="16200000">
              <a:off x="4017202" y="1743409"/>
              <a:ext cx="791947" cy="461665"/>
            </a:xfrm>
            <a:prstGeom prst="rect">
              <a:avLst/>
            </a:prstGeom>
            <a:noFill/>
            <a:ln w="9525">
              <a:noFill/>
              <a:miter lim="800000"/>
              <a:headEnd/>
              <a:tailEnd/>
            </a:ln>
          </p:spPr>
          <p:txBody>
            <a:bodyPr wrap="none">
              <a:spAutoFit/>
            </a:bodyPr>
            <a:lstStyle/>
            <a:p>
              <a:pPr algn="ctr"/>
              <a:r>
                <a:rPr lang="en-US" sz="1200" dirty="0" smtClean="0">
                  <a:latin typeface="Constantia" pitchFamily="18" charset="0"/>
                </a:rPr>
                <a:t>Satellite  </a:t>
              </a:r>
            </a:p>
            <a:p>
              <a:pPr algn="ctr"/>
              <a:r>
                <a:rPr lang="en-US" sz="1200" dirty="0" smtClean="0">
                  <a:latin typeface="Constantia" pitchFamily="18" charset="0"/>
                </a:rPr>
                <a:t>Product</a:t>
              </a:r>
            </a:p>
          </p:txBody>
        </p:sp>
      </p:grpSp>
      <p:sp>
        <p:nvSpPr>
          <p:cNvPr id="26" name="Bent-Up Arrow 25"/>
          <p:cNvSpPr/>
          <p:nvPr/>
        </p:nvSpPr>
        <p:spPr bwMode="auto">
          <a:xfrm rot="5400000">
            <a:off x="2987824" y="5250535"/>
            <a:ext cx="1008112" cy="720080"/>
          </a:xfrm>
          <a:prstGeom prst="bentUpArrow">
            <a:avLst>
              <a:gd name="adj1" fmla="val 25000"/>
              <a:gd name="adj2" fmla="val 23885"/>
              <a:gd name="adj3" fmla="val 2500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7" name="Bent-Up Arrow 26"/>
          <p:cNvSpPr/>
          <p:nvPr/>
        </p:nvSpPr>
        <p:spPr bwMode="auto">
          <a:xfrm rot="16200000" flipH="1">
            <a:off x="6372200" y="5250535"/>
            <a:ext cx="1008112" cy="720080"/>
          </a:xfrm>
          <a:prstGeom prst="bentUpArrow">
            <a:avLst>
              <a:gd name="adj1" fmla="val 25000"/>
              <a:gd name="adj2" fmla="val 23885"/>
              <a:gd name="adj3" fmla="val 25000"/>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8" name="Right Arrow 27"/>
          <p:cNvSpPr/>
          <p:nvPr/>
        </p:nvSpPr>
        <p:spPr bwMode="auto">
          <a:xfrm rot="5400000">
            <a:off x="2987824" y="2154191"/>
            <a:ext cx="443488" cy="299472"/>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9" name="Right Arrow 28"/>
          <p:cNvSpPr/>
          <p:nvPr/>
        </p:nvSpPr>
        <p:spPr bwMode="auto">
          <a:xfrm rot="5400000">
            <a:off x="6948264" y="2154191"/>
            <a:ext cx="443488" cy="299472"/>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3" name="Title 1"/>
          <p:cNvSpPr>
            <a:spLocks noGrp="1"/>
          </p:cNvSpPr>
          <p:nvPr>
            <p:ph type="title"/>
          </p:nvPr>
        </p:nvSpPr>
        <p:spPr>
          <a:xfrm>
            <a:off x="576336" y="-99392"/>
            <a:ext cx="7812088" cy="954087"/>
          </a:xfrm>
        </p:spPr>
        <p:txBody>
          <a:bodyPr/>
          <a:lstStyle/>
          <a:p>
            <a:pPr eaLnBrk="1" hangingPunct="1">
              <a:defRPr/>
            </a:pPr>
            <a:r>
              <a:rPr lang="en-US" dirty="0" smtClean="0"/>
              <a:t>Traditional Workflow</a:t>
            </a:r>
            <a:endParaRPr lang="th-TH" dirty="0" smtClean="0"/>
          </a:p>
        </p:txBody>
      </p:sp>
      <p:pic>
        <p:nvPicPr>
          <p:cNvPr id="24" name="Picture 23" descr="DB.png"/>
          <p:cNvPicPr>
            <a:picLocks noChangeAspect="1"/>
          </p:cNvPicPr>
          <p:nvPr/>
        </p:nvPicPr>
        <p:blipFill>
          <a:blip r:embed="rId2" cstate="print"/>
          <a:stretch>
            <a:fillRect/>
          </a:stretch>
        </p:blipFill>
        <p:spPr>
          <a:xfrm>
            <a:off x="2267744" y="1196752"/>
            <a:ext cx="607106" cy="576064"/>
          </a:xfrm>
          <a:prstGeom prst="rect">
            <a:avLst/>
          </a:prstGeom>
        </p:spPr>
      </p:pic>
      <p:pic>
        <p:nvPicPr>
          <p:cNvPr id="31" name="Picture 30" descr="DB.png"/>
          <p:cNvPicPr>
            <a:picLocks noChangeAspect="1"/>
          </p:cNvPicPr>
          <p:nvPr/>
        </p:nvPicPr>
        <p:blipFill>
          <a:blip r:embed="rId2" cstate="print"/>
          <a:stretch>
            <a:fillRect/>
          </a:stretch>
        </p:blipFill>
        <p:spPr>
          <a:xfrm>
            <a:off x="3275856" y="1196752"/>
            <a:ext cx="607106" cy="576064"/>
          </a:xfrm>
          <a:prstGeom prst="rect">
            <a:avLst/>
          </a:prstGeom>
        </p:spPr>
      </p:pic>
      <p:pic>
        <p:nvPicPr>
          <p:cNvPr id="32" name="Picture 31" descr="DB.png"/>
          <p:cNvPicPr>
            <a:picLocks noChangeAspect="1"/>
          </p:cNvPicPr>
          <p:nvPr/>
        </p:nvPicPr>
        <p:blipFill>
          <a:blip r:embed="rId2" cstate="print"/>
          <a:stretch>
            <a:fillRect/>
          </a:stretch>
        </p:blipFill>
        <p:spPr>
          <a:xfrm>
            <a:off x="6804248" y="1124744"/>
            <a:ext cx="607106" cy="576064"/>
          </a:xfrm>
          <a:prstGeom prst="rect">
            <a:avLst/>
          </a:prstGeom>
        </p:spPr>
      </p:pic>
      <p:sp>
        <p:nvSpPr>
          <p:cNvPr id="30" name="Slide Number Placeholder 29"/>
          <p:cNvSpPr>
            <a:spLocks noGrp="1"/>
          </p:cNvSpPr>
          <p:nvPr>
            <p:ph type="sldNum" sz="quarter" idx="10"/>
          </p:nvPr>
        </p:nvSpPr>
        <p:spPr/>
        <p:txBody>
          <a:bodyPr/>
          <a:lstStyle/>
          <a:p>
            <a:pPr>
              <a:defRPr/>
            </a:pPr>
            <a:fld id="{CE0353D2-D286-46A0-9D23-FC9F433A838B}" type="slidenum">
              <a:rPr lang="ja-JP" altLang="en-US" smtClean="0"/>
              <a:pPr>
                <a:defRPr/>
              </a:pPr>
              <a:t>15</a:t>
            </a:fld>
            <a:endParaRPr lang="en-US" altLang="ja-JP"/>
          </a:p>
        </p:txBody>
      </p:sp>
    </p:spTree>
  </p:cSld>
  <p:clrMapOvr>
    <a:masterClrMapping/>
  </p:clrMapOvr>
  <p:transition advTm="1351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24" y="188913"/>
            <a:ext cx="7812088" cy="954087"/>
          </a:xfrm>
        </p:spPr>
        <p:txBody>
          <a:bodyPr/>
          <a:lstStyle/>
          <a:p>
            <a:r>
              <a:rPr lang="en-US" sz="4000" dirty="0" smtClean="0"/>
              <a:t>Satellite Field Integrator (SFI)</a:t>
            </a:r>
            <a:endParaRPr lang="th-TH" sz="4000" dirty="0"/>
          </a:p>
        </p:txBody>
      </p:sp>
      <p:sp>
        <p:nvSpPr>
          <p:cNvPr id="3" name="Content Placeholder 2"/>
          <p:cNvSpPr>
            <a:spLocks noGrp="1"/>
          </p:cNvSpPr>
          <p:nvPr>
            <p:ph idx="1"/>
          </p:nvPr>
        </p:nvSpPr>
        <p:spPr>
          <a:xfrm>
            <a:off x="4572000" y="1484784"/>
            <a:ext cx="4752528" cy="1872208"/>
          </a:xfrm>
        </p:spPr>
        <p:txBody>
          <a:bodyPr/>
          <a:lstStyle/>
          <a:p>
            <a:r>
              <a:rPr lang="en-US" sz="2400" dirty="0" smtClean="0"/>
              <a:t>Design to reduce the onerous tasks of </a:t>
            </a:r>
          </a:p>
          <a:p>
            <a:pPr lvl="1"/>
            <a:r>
              <a:rPr lang="en-US" sz="2000" dirty="0" smtClean="0"/>
              <a:t>Data gathering</a:t>
            </a:r>
          </a:p>
          <a:p>
            <a:pPr lvl="1"/>
            <a:endParaRPr lang="en-US" sz="2000" dirty="0" smtClean="0"/>
          </a:p>
          <a:p>
            <a:pPr lvl="1"/>
            <a:r>
              <a:rPr lang="en-US" sz="2000" dirty="0" smtClean="0"/>
              <a:t>Manipulating</a:t>
            </a:r>
          </a:p>
          <a:p>
            <a:pPr lvl="1"/>
            <a:endParaRPr lang="en-US" sz="2000" dirty="0" smtClean="0"/>
          </a:p>
          <a:p>
            <a:pPr lvl="1"/>
            <a:r>
              <a:rPr lang="en-US" sz="2000" dirty="0" smtClean="0"/>
              <a:t>Processing</a:t>
            </a:r>
          </a:p>
          <a:p>
            <a:pPr lvl="1">
              <a:buNone/>
            </a:pPr>
            <a:endParaRPr lang="en-US" sz="2000" dirty="0" smtClean="0"/>
          </a:p>
          <a:p>
            <a:endParaRPr lang="th-TH" sz="2400" dirty="0"/>
          </a:p>
        </p:txBody>
      </p:sp>
      <p:pic>
        <p:nvPicPr>
          <p:cNvPr id="45058" name="Picture 2" descr="http://www.greatfunnypictures.com/pictures/4391-Amazing-Recursive-Painting.jpg"/>
          <p:cNvPicPr>
            <a:picLocks noChangeAspect="1" noChangeArrowheads="1"/>
          </p:cNvPicPr>
          <p:nvPr/>
        </p:nvPicPr>
        <p:blipFill>
          <a:blip r:embed="rId2" cstate="print"/>
          <a:srcRect/>
          <a:stretch>
            <a:fillRect/>
          </a:stretch>
        </p:blipFill>
        <p:spPr bwMode="auto">
          <a:xfrm>
            <a:off x="107504" y="1484784"/>
            <a:ext cx="4452492" cy="3024335"/>
          </a:xfrm>
          <a:prstGeom prst="rect">
            <a:avLst/>
          </a:prstGeom>
          <a:noFill/>
        </p:spPr>
      </p:pic>
      <p:sp>
        <p:nvSpPr>
          <p:cNvPr id="5" name="Content Placeholder 2"/>
          <p:cNvSpPr txBox="1">
            <a:spLocks/>
          </p:cNvSpPr>
          <p:nvPr/>
        </p:nvSpPr>
        <p:spPr bwMode="auto">
          <a:xfrm>
            <a:off x="323528" y="4581128"/>
            <a:ext cx="8568952" cy="2808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Supports heterogeneous data formats in both remote sensing and sensor observation data</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Scalability to handle the increasing number of datasets currently available.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1" lang="en-US" sz="2000" b="0" i="0" u="none" strike="noStrike" kern="0" cap="none" spc="0" normalizeH="0" baseline="0" noProof="0" dirty="0" smtClean="0">
                <a:ln>
                  <a:noFill/>
                </a:ln>
                <a:solidFill>
                  <a:srgbClr val="003366"/>
                </a:solidFill>
                <a:effectLst/>
                <a:uLnTx/>
                <a:uFillTx/>
                <a:latin typeface="+mn-lt"/>
                <a:ea typeface="+mn-ea"/>
              </a:rPr>
              <a:t>Offers a robust, on-demand processing service</a:t>
            </a:r>
          </a:p>
          <a:p>
            <a:pPr marL="742950" marR="0" lvl="1" indent="-285750" algn="l" defTabSz="914400" rtl="0" eaLnBrk="0" fontAlgn="base" latinLnBrk="0" hangingPunct="0">
              <a:lnSpc>
                <a:spcPct val="100000"/>
              </a:lnSpc>
              <a:spcBef>
                <a:spcPct val="20000"/>
              </a:spcBef>
              <a:spcAft>
                <a:spcPct val="0"/>
              </a:spcAft>
              <a:buClrTx/>
              <a:buSzTx/>
              <a:buFontTx/>
              <a:buNone/>
              <a:tabLst/>
              <a:defRPr/>
            </a:pPr>
            <a:endParaRPr kumimoji="1" lang="en-US" sz="2000" b="0" i="0" u="none" strike="noStrike" kern="0" cap="none" spc="0" normalizeH="0" baseline="0" noProof="0" dirty="0" smtClean="0">
              <a:ln>
                <a:noFill/>
              </a:ln>
              <a:solidFill>
                <a:srgbClr val="003366"/>
              </a:solidFill>
              <a:effectLst/>
              <a:uLnTx/>
              <a:uFillTx/>
              <a:latin typeface="+mn-lt"/>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1" lang="th-TH" sz="2400" b="0" i="0" u="none" strike="noStrike" kern="0" cap="none" spc="0" normalizeH="0" baseline="0" noProof="0" dirty="0">
              <a:ln>
                <a:noFill/>
              </a:ln>
              <a:solidFill>
                <a:srgbClr val="003366"/>
              </a:solidFill>
              <a:effectLst/>
              <a:uLnTx/>
              <a:uFillTx/>
              <a:latin typeface="+mn-lt"/>
              <a:ea typeface="+mn-ea"/>
              <a:cs typeface="+mn-cs"/>
            </a:endParaRPr>
          </a:p>
        </p:txBody>
      </p:sp>
      <p:sp>
        <p:nvSpPr>
          <p:cNvPr id="6" name="Slide Number Placeholder 5"/>
          <p:cNvSpPr>
            <a:spLocks noGrp="1"/>
          </p:cNvSpPr>
          <p:nvPr>
            <p:ph type="sldNum" sz="quarter" idx="10"/>
          </p:nvPr>
        </p:nvSpPr>
        <p:spPr/>
        <p:txBody>
          <a:bodyPr/>
          <a:lstStyle/>
          <a:p>
            <a:pPr>
              <a:defRPr/>
            </a:pPr>
            <a:fld id="{CE0353D2-D286-46A0-9D23-FC9F433A838B}" type="slidenum">
              <a:rPr lang="ja-JP" altLang="en-US" smtClean="0"/>
              <a:pPr>
                <a:defRPr/>
              </a:pPr>
              <a:t>16</a:t>
            </a:fld>
            <a:endParaRPr lang="en-US" altLang="ja-JP"/>
          </a:p>
        </p:txBody>
      </p:sp>
    </p:spTree>
  </p:cSld>
  <p:clrMapOvr>
    <a:masterClrMapping/>
  </p:clrMapOvr>
  <p:transition advTm="19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idx="1"/>
          </p:nvPr>
        </p:nvSpPr>
        <p:spPr>
          <a:xfrm>
            <a:off x="457200" y="982661"/>
            <a:ext cx="8229600" cy="5018107"/>
          </a:xfrm>
        </p:spPr>
        <p:txBody>
          <a:bodyPr>
            <a:noAutofit/>
          </a:bodyPr>
          <a:lstStyle/>
          <a:p>
            <a:pPr>
              <a:lnSpc>
                <a:spcPct val="90000"/>
              </a:lnSpc>
            </a:pPr>
            <a:endParaRPr lang="en-US" sz="2800" dirty="0">
              <a:latin typeface="+mj-lt"/>
            </a:endParaRPr>
          </a:p>
          <a:p>
            <a:pPr>
              <a:lnSpc>
                <a:spcPct val="90000"/>
              </a:lnSpc>
            </a:pPr>
            <a:r>
              <a:rPr lang="en-US" sz="2400" dirty="0">
                <a:latin typeface="+mj-lt"/>
              </a:rPr>
              <a:t>Open </a:t>
            </a:r>
            <a:r>
              <a:rPr lang="en-US" sz="2400" dirty="0" smtClean="0">
                <a:latin typeface="+mj-lt"/>
              </a:rPr>
              <a:t>Geospatial Consortium </a:t>
            </a:r>
            <a:r>
              <a:rPr lang="en-US" sz="2400" dirty="0">
                <a:latin typeface="+mj-lt"/>
              </a:rPr>
              <a:t>(OGC) </a:t>
            </a:r>
          </a:p>
          <a:p>
            <a:pPr lvl="1">
              <a:lnSpc>
                <a:spcPct val="90000"/>
              </a:lnSpc>
            </a:pPr>
            <a:r>
              <a:rPr lang="en-US" sz="2400" dirty="0">
                <a:latin typeface="+mj-lt"/>
              </a:rPr>
              <a:t>Non-profit, international voluntary consensus standards organization</a:t>
            </a:r>
          </a:p>
          <a:p>
            <a:pPr lvl="1">
              <a:lnSpc>
                <a:spcPct val="90000"/>
              </a:lnSpc>
            </a:pPr>
            <a:r>
              <a:rPr lang="en-US" sz="2400" dirty="0">
                <a:latin typeface="+mj-lt"/>
              </a:rPr>
              <a:t>Industry, government, and university members</a:t>
            </a:r>
          </a:p>
          <a:p>
            <a:pPr>
              <a:lnSpc>
                <a:spcPct val="90000"/>
              </a:lnSpc>
            </a:pPr>
            <a:endParaRPr lang="en-US" sz="2400" dirty="0" smtClean="0">
              <a:latin typeface="+mj-lt"/>
            </a:endParaRPr>
          </a:p>
          <a:p>
            <a:pPr>
              <a:lnSpc>
                <a:spcPct val="90000"/>
              </a:lnSpc>
            </a:pPr>
            <a:r>
              <a:rPr lang="en-US" sz="2400" dirty="0" smtClean="0">
                <a:latin typeface="+mj-lt"/>
              </a:rPr>
              <a:t>Over 406 members</a:t>
            </a:r>
            <a:r>
              <a:rPr lang="en-US" sz="2000" dirty="0" smtClean="0">
                <a:latin typeface="+mj-lt"/>
              </a:rPr>
              <a:t> </a:t>
            </a:r>
            <a:r>
              <a:rPr lang="en-US" sz="2400" dirty="0">
                <a:latin typeface="+mj-lt"/>
              </a:rPr>
              <a:t>worldwide – </a:t>
            </a:r>
            <a:r>
              <a:rPr lang="en-US" sz="2400" dirty="0" smtClean="0">
                <a:latin typeface="+mj-lt"/>
              </a:rPr>
              <a:t>over 30 </a:t>
            </a:r>
            <a:r>
              <a:rPr lang="en-US" sz="2400" dirty="0">
                <a:latin typeface="+mj-lt"/>
              </a:rPr>
              <a:t>countries &amp; </a:t>
            </a:r>
            <a:r>
              <a:rPr lang="en-US" sz="2400" dirty="0" smtClean="0">
                <a:latin typeface="+mj-lt"/>
              </a:rPr>
              <a:t>5 </a:t>
            </a:r>
            <a:r>
              <a:rPr lang="en-US" sz="2400" dirty="0">
                <a:latin typeface="+mj-lt"/>
              </a:rPr>
              <a:t>continents</a:t>
            </a:r>
          </a:p>
          <a:p>
            <a:pPr lvl="1">
              <a:lnSpc>
                <a:spcPct val="90000"/>
              </a:lnSpc>
            </a:pPr>
            <a:r>
              <a:rPr lang="en-US" sz="2400" dirty="0" smtClean="0">
                <a:latin typeface="+mj-lt"/>
              </a:rPr>
              <a:t>186 European members</a:t>
            </a:r>
            <a:endParaRPr lang="en-US" sz="2400" dirty="0">
              <a:latin typeface="+mj-lt"/>
            </a:endParaRPr>
          </a:p>
          <a:p>
            <a:pPr lvl="1">
              <a:lnSpc>
                <a:spcPct val="90000"/>
              </a:lnSpc>
            </a:pPr>
            <a:r>
              <a:rPr lang="en-US" sz="2400" dirty="0" smtClean="0">
                <a:latin typeface="+mj-lt"/>
              </a:rPr>
              <a:t>50 Asia-Pacific </a:t>
            </a:r>
            <a:r>
              <a:rPr lang="en-US" sz="2400" dirty="0">
                <a:latin typeface="+mj-lt"/>
              </a:rPr>
              <a:t>members - Japan, Republic of Korea, Australia, </a:t>
            </a:r>
            <a:r>
              <a:rPr lang="en-US" sz="2400" dirty="0" smtClean="0">
                <a:latin typeface="+mj-lt"/>
              </a:rPr>
              <a:t>China, Taiwan </a:t>
            </a:r>
            <a:r>
              <a:rPr lang="en-US" sz="2400" dirty="0">
                <a:latin typeface="+mj-lt"/>
              </a:rPr>
              <a:t>and </a:t>
            </a:r>
            <a:r>
              <a:rPr lang="en-US" sz="2400" dirty="0" smtClean="0">
                <a:latin typeface="+mj-lt"/>
              </a:rPr>
              <a:t>etc</a:t>
            </a:r>
            <a:endParaRPr lang="en-US" sz="2400" dirty="0">
              <a:latin typeface="+mj-lt"/>
            </a:endParaRPr>
          </a:p>
          <a:p>
            <a:pPr>
              <a:lnSpc>
                <a:spcPct val="90000"/>
              </a:lnSpc>
              <a:buNone/>
            </a:pPr>
            <a:endParaRPr lang="en-US" sz="2400" dirty="0" smtClean="0">
              <a:latin typeface="+mj-lt"/>
            </a:endParaRPr>
          </a:p>
        </p:txBody>
      </p:sp>
      <p:sp>
        <p:nvSpPr>
          <p:cNvPr id="4" name="Title 1"/>
          <p:cNvSpPr txBox="1">
            <a:spLocks/>
          </p:cNvSpPr>
          <p:nvPr/>
        </p:nvSpPr>
        <p:spPr bwMode="auto">
          <a:xfrm>
            <a:off x="1357290" y="142852"/>
            <a:ext cx="7607198"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200" b="1" kern="0" dirty="0" smtClean="0">
                <a:solidFill>
                  <a:srgbClr val="003366"/>
                </a:solidFill>
                <a:latin typeface="+mj-lt"/>
                <a:ea typeface="+mj-ea"/>
                <a:cs typeface="+mj-cs"/>
              </a:rPr>
              <a:t>Open Geospatial Consortium (OGC)</a:t>
            </a:r>
            <a:endParaRPr kumimoji="1" lang="th-TH" sz="3200" b="1" i="0" u="none" strike="noStrike" kern="0" cap="none" spc="0" normalizeH="0" baseline="0" noProof="0" dirty="0">
              <a:ln>
                <a:noFill/>
              </a:ln>
              <a:solidFill>
                <a:srgbClr val="003366"/>
              </a:solidFill>
              <a:effectLst/>
              <a:uLnTx/>
              <a:uFillTx/>
              <a:latin typeface="+mj-lt"/>
              <a:ea typeface="+mj-ea"/>
              <a:cs typeface="+mj-cs"/>
            </a:endParaRPr>
          </a:p>
        </p:txBody>
      </p:sp>
      <p:sp>
        <p:nvSpPr>
          <p:cNvPr id="5" name="Slide Number Placeholder 4"/>
          <p:cNvSpPr>
            <a:spLocks noGrp="1"/>
          </p:cNvSpPr>
          <p:nvPr>
            <p:ph type="sldNum" sz="quarter" idx="10"/>
          </p:nvPr>
        </p:nvSpPr>
        <p:spPr/>
        <p:txBody>
          <a:bodyPr/>
          <a:lstStyle/>
          <a:p>
            <a:pPr>
              <a:defRPr/>
            </a:pPr>
            <a:fld id="{CE0353D2-D286-46A0-9D23-FC9F433A838B}" type="slidenum">
              <a:rPr lang="ja-JP" altLang="en-US" smtClean="0"/>
              <a:pPr>
                <a:defRPr/>
              </a:pPr>
              <a:t>17</a:t>
            </a:fld>
            <a:endParaRPr lang="en-US" altLang="ja-JP"/>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1027"/>
          <p:cNvSpPr>
            <a:spLocks noGrp="1" noChangeArrowheads="1"/>
          </p:cNvSpPr>
          <p:nvPr>
            <p:ph idx="1"/>
          </p:nvPr>
        </p:nvSpPr>
        <p:spPr>
          <a:xfrm>
            <a:off x="457200" y="1416623"/>
            <a:ext cx="8231188" cy="5269135"/>
          </a:xfrm>
          <a:ln/>
        </p:spPr>
        <p:txBody>
          <a:bodyPr lIns="0" tIns="0" rIns="0" bIns="0">
            <a:spAutoFit/>
          </a:bodyPr>
          <a:lstStyle/>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a:latin typeface="+mj-lt"/>
              </a:rPr>
              <a:t>Available</a:t>
            </a:r>
            <a:r>
              <a:rPr lang="en-GB" altLang="ja-JP" sz="2400" dirty="0">
                <a:latin typeface="+mj-lt"/>
              </a:rPr>
              <a:t> – </a:t>
            </a:r>
            <a:r>
              <a:rPr lang="en-GB" altLang="ja-JP" sz="2000" dirty="0">
                <a:latin typeface="+mj-lt"/>
              </a:rPr>
              <a:t>Anyone is allowed to read and implement the standard.</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smtClean="0">
                <a:latin typeface="+mj-lt"/>
              </a:rPr>
              <a:t>No </a:t>
            </a:r>
            <a:r>
              <a:rPr lang="en-GB" altLang="ja-JP" sz="2400" b="1" dirty="0">
                <a:latin typeface="+mj-lt"/>
              </a:rPr>
              <a:t>Royalties</a:t>
            </a:r>
            <a:r>
              <a:rPr lang="en-GB" altLang="ja-JP" sz="2400" dirty="0">
                <a:latin typeface="+mj-lt"/>
              </a:rPr>
              <a:t> – </a:t>
            </a:r>
            <a:r>
              <a:rPr lang="en-GB" altLang="ja-JP" sz="2000" dirty="0">
                <a:latin typeface="+mj-lt"/>
              </a:rPr>
              <a:t>Free to implement without paying hefty licensing fees or royalties.</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altLang="ja-JP" sz="2400" b="1" dirty="0" smtClean="0"/>
              <a:t>Not controlled by a single vendor - </a:t>
            </a:r>
            <a:r>
              <a:rPr lang="en-GB" altLang="ja-JP" sz="2400" dirty="0" smtClean="0"/>
              <a:t>Maximizes  end-user choice and makes the market more competitive with no lock-in to a single vendor's implementation </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400" b="1" dirty="0" smtClean="0">
              <a:latin typeface="+mj-lt"/>
            </a:endParaRP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altLang="ja-JP" sz="2400" b="1" dirty="0" smtClean="0">
                <a:latin typeface="+mj-lt"/>
              </a:rPr>
              <a:t>Agreed to by a formal consensus process</a:t>
            </a:r>
            <a:r>
              <a:rPr lang="en-GB" altLang="ja-JP" sz="2000" dirty="0" smtClean="0">
                <a:latin typeface="+mj-lt"/>
              </a:rPr>
              <a:t>.</a:t>
            </a:r>
          </a:p>
          <a:p>
            <a:pPr marL="431800" indent="-323850" defTabSz="449263">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000" dirty="0" smtClean="0">
              <a:latin typeface="+mj-lt"/>
            </a:endParaRPr>
          </a:p>
          <a:p>
            <a:pPr marL="431800" indent="-323850" defTabSz="449263">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altLang="ja-JP" sz="2000" dirty="0">
              <a:latin typeface="+mj-lt"/>
            </a:endParaRPr>
          </a:p>
        </p:txBody>
      </p:sp>
      <p:sp>
        <p:nvSpPr>
          <p:cNvPr id="4" name="Title 1"/>
          <p:cNvSpPr txBox="1">
            <a:spLocks/>
          </p:cNvSpPr>
          <p:nvPr/>
        </p:nvSpPr>
        <p:spPr bwMode="auto">
          <a:xfrm>
            <a:off x="1349384" y="117459"/>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1" kern="0" dirty="0" smtClean="0">
                <a:solidFill>
                  <a:srgbClr val="003366"/>
                </a:solidFill>
                <a:latin typeface="+mj-lt"/>
                <a:ea typeface="+mj-ea"/>
                <a:cs typeface="+mj-cs"/>
              </a:rPr>
              <a:t>What makes a standard “Open”?</a:t>
            </a:r>
            <a:endParaRPr kumimoji="1" lang="th-TH" sz="3600" b="1" i="0" u="none" strike="noStrike" kern="0" cap="none" spc="0" normalizeH="0" baseline="0" noProof="0" dirty="0">
              <a:ln>
                <a:noFill/>
              </a:ln>
              <a:solidFill>
                <a:srgbClr val="003366"/>
              </a:solidFill>
              <a:effectLst/>
              <a:uLnTx/>
              <a:uFillTx/>
              <a:latin typeface="+mj-lt"/>
              <a:ea typeface="+mj-ea"/>
              <a:cs typeface="+mj-cs"/>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3" cstate="print"/>
          <a:srcRect/>
          <a:stretch>
            <a:fillRect/>
          </a:stretch>
        </p:blipFill>
        <p:spPr bwMode="auto">
          <a:xfrm>
            <a:off x="642910" y="2714620"/>
            <a:ext cx="3429003" cy="2571752"/>
          </a:xfrm>
          <a:prstGeom prst="rect">
            <a:avLst/>
          </a:prstGeom>
          <a:noFill/>
          <a:ln w="9525">
            <a:noFill/>
            <a:miter lim="800000"/>
            <a:headEnd/>
            <a:tailEnd/>
          </a:ln>
        </p:spPr>
      </p:pic>
      <p:pic>
        <p:nvPicPr>
          <p:cNvPr id="6" name="Picture 5" descr="righthd.jpg"/>
          <p:cNvPicPr>
            <a:picLocks noChangeAspect="1"/>
          </p:cNvPicPr>
          <p:nvPr/>
        </p:nvPicPr>
        <p:blipFill>
          <a:blip r:embed="rId4" cstate="print"/>
          <a:stretch>
            <a:fillRect/>
          </a:stretch>
        </p:blipFill>
        <p:spPr>
          <a:xfrm>
            <a:off x="4929190" y="2714620"/>
            <a:ext cx="3401200" cy="2550900"/>
          </a:xfrm>
          <a:prstGeom prst="rect">
            <a:avLst/>
          </a:prstGeom>
        </p:spPr>
      </p:pic>
      <p:sp>
        <p:nvSpPr>
          <p:cNvPr id="70659" name="Rectangle 3"/>
          <p:cNvSpPr>
            <a:spLocks noGrp="1" noChangeArrowheads="1"/>
          </p:cNvSpPr>
          <p:nvPr>
            <p:ph type="body" sz="half" idx="2"/>
          </p:nvPr>
        </p:nvSpPr>
        <p:spPr>
          <a:xfrm>
            <a:off x="571472" y="1857364"/>
            <a:ext cx="4016375" cy="492443"/>
          </a:xfrm>
          <a:ln/>
        </p:spPr>
        <p:txBody>
          <a:bodyPr lIns="0" tIns="0" rIns="0" bIns="0">
            <a:spAutoFit/>
          </a:bodyPr>
          <a:lstStyle/>
          <a:p>
            <a:pPr marL="431800" indent="-323850" defTabSz="449263">
              <a:tabLst>
                <a:tab pos="723900" algn="l"/>
                <a:tab pos="1447800" algn="l"/>
                <a:tab pos="2171700" algn="l"/>
                <a:tab pos="2895600" algn="l"/>
                <a:tab pos="3619500" algn="l"/>
              </a:tabLst>
            </a:pPr>
            <a:r>
              <a:rPr lang="en-GB" altLang="ja-JP" dirty="0" smtClean="0">
                <a:latin typeface="+mj-lt"/>
              </a:rPr>
              <a:t>Left hand drive</a:t>
            </a:r>
            <a:endParaRPr lang="en-GB" altLang="ja-JP" dirty="0">
              <a:latin typeface="+mj-lt"/>
            </a:endParaRPr>
          </a:p>
        </p:txBody>
      </p:sp>
      <p:sp>
        <p:nvSpPr>
          <p:cNvPr id="8" name="Rectangle 3"/>
          <p:cNvSpPr txBox="1">
            <a:spLocks noChangeArrowheads="1"/>
          </p:cNvSpPr>
          <p:nvPr/>
        </p:nvSpPr>
        <p:spPr bwMode="auto">
          <a:xfrm>
            <a:off x="4841905" y="1864987"/>
            <a:ext cx="4016375"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marR="0" lvl="0" indent="-323850" algn="l" defTabSz="449263" rtl="0" eaLnBrk="0" fontAlgn="base" latinLnBrk="0" hangingPunct="0">
              <a:lnSpc>
                <a:spcPct val="100000"/>
              </a:lnSpc>
              <a:spcBef>
                <a:spcPct val="20000"/>
              </a:spcBef>
              <a:spcAft>
                <a:spcPct val="0"/>
              </a:spcAft>
              <a:buClrTx/>
              <a:buSzTx/>
              <a:buFontTx/>
              <a:buChar char="•"/>
              <a:tabLst>
                <a:tab pos="723900" algn="l"/>
                <a:tab pos="1447800" algn="l"/>
                <a:tab pos="2171700" algn="l"/>
                <a:tab pos="2895600" algn="l"/>
                <a:tab pos="3619500" algn="l"/>
              </a:tabLst>
              <a:defRPr/>
            </a:pPr>
            <a:r>
              <a:rPr kumimoji="1" lang="en-GB" altLang="ja-JP" sz="3200" b="0" i="0" u="none" strike="noStrike" kern="0" cap="none" spc="0" normalizeH="0" baseline="0" noProof="0" dirty="0" smtClean="0">
                <a:ln>
                  <a:noFill/>
                </a:ln>
                <a:solidFill>
                  <a:srgbClr val="003366"/>
                </a:solidFill>
                <a:effectLst/>
                <a:uLnTx/>
                <a:uFillTx/>
                <a:latin typeface="+mj-lt"/>
                <a:ea typeface="+mn-ea"/>
                <a:cs typeface="+mn-cs"/>
              </a:rPr>
              <a:t>Right hand drive</a:t>
            </a:r>
            <a:endParaRPr kumimoji="1" lang="en-GB" altLang="ja-JP" sz="3200" b="0" i="0" u="none" strike="noStrike" kern="0" cap="none" spc="0" normalizeH="0" baseline="0" noProof="0" dirty="0">
              <a:ln>
                <a:noFill/>
              </a:ln>
              <a:solidFill>
                <a:srgbClr val="003366"/>
              </a:solidFill>
              <a:effectLst/>
              <a:uLnTx/>
              <a:uFillTx/>
              <a:latin typeface="+mj-lt"/>
              <a:ea typeface="+mn-ea"/>
              <a:cs typeface="+mn-cs"/>
            </a:endParaRPr>
          </a:p>
        </p:txBody>
      </p:sp>
      <p:sp>
        <p:nvSpPr>
          <p:cNvPr id="9" name="Title 1"/>
          <p:cNvSpPr txBox="1">
            <a:spLocks/>
          </p:cNvSpPr>
          <p:nvPr/>
        </p:nvSpPr>
        <p:spPr bwMode="auto">
          <a:xfrm>
            <a:off x="1206476" y="214290"/>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lgn="ctr" eaLnBrk="0" hangingPunct="0">
              <a:defRPr/>
            </a:pPr>
            <a:r>
              <a:rPr lang="en-US" sz="4400" b="1" kern="0" dirty="0" smtClean="0">
                <a:solidFill>
                  <a:srgbClr val="003366"/>
                </a:solidFill>
                <a:latin typeface="+mj-lt"/>
                <a:ea typeface="+mj-ea"/>
                <a:cs typeface="+mj-cs"/>
              </a:rPr>
              <a:t>Standards in real world</a:t>
            </a:r>
            <a:endParaRPr kumimoji="1" lang="th-TH" sz="4400" b="1" i="0" u="none" strike="noStrike" kern="0" cap="none" spc="0" normalizeH="0" baseline="0" noProof="0" dirty="0">
              <a:ln>
                <a:noFill/>
              </a:ln>
              <a:solidFill>
                <a:srgbClr val="003366"/>
              </a:solidFill>
              <a:effectLst/>
              <a:uLnTx/>
              <a:uFillTx/>
              <a:latin typeface="+mj-lt"/>
              <a:ea typeface="+mj-ea"/>
              <a:cs typeface="+mj-cs"/>
            </a:endParaRPr>
          </a:p>
        </p:txBody>
      </p:sp>
      <p:grpSp>
        <p:nvGrpSpPr>
          <p:cNvPr id="2" name="Group 15"/>
          <p:cNvGrpSpPr/>
          <p:nvPr/>
        </p:nvGrpSpPr>
        <p:grpSpPr>
          <a:xfrm>
            <a:off x="1500166" y="4500570"/>
            <a:ext cx="5786478" cy="500066"/>
            <a:chOff x="1500166" y="4500570"/>
            <a:chExt cx="5786478" cy="500066"/>
          </a:xfrm>
        </p:grpSpPr>
        <p:sp>
          <p:nvSpPr>
            <p:cNvPr id="11" name="Rectangle 10"/>
            <p:cNvSpPr/>
            <p:nvPr/>
          </p:nvSpPr>
          <p:spPr bwMode="auto">
            <a:xfrm>
              <a:off x="6929454" y="4500570"/>
              <a:ext cx="357190" cy="500066"/>
            </a:xfrm>
            <a:prstGeom prst="rect">
              <a:avLst/>
            </a:prstGeom>
            <a:noFill/>
            <a:ln w="381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2" name="Rectangle 11"/>
            <p:cNvSpPr/>
            <p:nvPr/>
          </p:nvSpPr>
          <p:spPr bwMode="auto">
            <a:xfrm>
              <a:off x="1500166" y="4500570"/>
              <a:ext cx="357190" cy="500066"/>
            </a:xfrm>
            <a:prstGeom prst="rect">
              <a:avLst/>
            </a:prstGeom>
            <a:noFill/>
            <a:ln w="38100" cap="flat" cmpd="sng" algn="ctr">
              <a:solidFill>
                <a:srgbClr val="00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grpSp>
        <p:nvGrpSpPr>
          <p:cNvPr id="3" name="Group 14"/>
          <p:cNvGrpSpPr/>
          <p:nvPr/>
        </p:nvGrpSpPr>
        <p:grpSpPr>
          <a:xfrm>
            <a:off x="1928794" y="4500570"/>
            <a:ext cx="5643602" cy="500066"/>
            <a:chOff x="1928794" y="4500570"/>
            <a:chExt cx="5643602" cy="500066"/>
          </a:xfrm>
        </p:grpSpPr>
        <p:sp>
          <p:nvSpPr>
            <p:cNvPr id="13" name="Rectangle 12"/>
            <p:cNvSpPr/>
            <p:nvPr/>
          </p:nvSpPr>
          <p:spPr bwMode="auto">
            <a:xfrm>
              <a:off x="7358082" y="4500570"/>
              <a:ext cx="214314" cy="500066"/>
            </a:xfrm>
            <a:prstGeom prst="rect">
              <a:avLst/>
            </a:prstGeom>
            <a:noFill/>
            <a:ln w="38100" cap="flat" cmpd="sng" algn="ctr">
              <a:solidFill>
                <a:srgbClr val="D9093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4" name="Rectangle 13"/>
            <p:cNvSpPr/>
            <p:nvPr/>
          </p:nvSpPr>
          <p:spPr bwMode="auto">
            <a:xfrm>
              <a:off x="1928794" y="4500570"/>
              <a:ext cx="142876" cy="500066"/>
            </a:xfrm>
            <a:prstGeom prst="rect">
              <a:avLst/>
            </a:prstGeom>
            <a:noFill/>
            <a:ln w="38100" cap="flat" cmpd="sng" algn="ctr">
              <a:solidFill>
                <a:srgbClr val="D9093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1330358" y="188913"/>
            <a:ext cx="7956550" cy="954087"/>
          </a:xfrm>
        </p:spPr>
        <p:txBody>
          <a:bodyPr/>
          <a:lstStyle/>
          <a:p>
            <a:pPr eaLnBrk="1" hangingPunct="1">
              <a:defRPr/>
            </a:pPr>
            <a:r>
              <a:rPr lang="en-US" sz="4000" dirty="0" smtClean="0"/>
              <a:t>Environmental Monitoring</a:t>
            </a:r>
            <a:endParaRPr lang="th-TH" altLang="ja-JP" sz="4000" dirty="0" smtClean="0"/>
          </a:p>
        </p:txBody>
      </p:sp>
      <p:pic>
        <p:nvPicPr>
          <p:cNvPr id="69642" name="Picture 10" descr="http://1.bp.blogspot.com/_a2JvElU8gh4/Si7Bns0iLgI/AAAAAAAABow/x9lne0dAg5Y/s400/09_06+China+6.jpg"/>
          <p:cNvPicPr>
            <a:picLocks noChangeAspect="1" noChangeArrowheads="1"/>
          </p:cNvPicPr>
          <p:nvPr/>
        </p:nvPicPr>
        <p:blipFill>
          <a:blip r:embed="rId2" cstate="print"/>
          <a:srcRect/>
          <a:stretch>
            <a:fillRect/>
          </a:stretch>
        </p:blipFill>
        <p:spPr bwMode="auto">
          <a:xfrm>
            <a:off x="906016" y="3645024"/>
            <a:ext cx="3810000" cy="3133726"/>
          </a:xfrm>
          <a:prstGeom prst="rect">
            <a:avLst/>
          </a:prstGeom>
          <a:noFill/>
        </p:spPr>
      </p:pic>
      <p:pic>
        <p:nvPicPr>
          <p:cNvPr id="69634" name="Picture 2" descr="Thunder"/>
          <p:cNvPicPr>
            <a:picLocks noChangeAspect="1" noChangeArrowheads="1"/>
          </p:cNvPicPr>
          <p:nvPr/>
        </p:nvPicPr>
        <p:blipFill>
          <a:blip r:embed="rId3" cstate="print"/>
          <a:srcRect/>
          <a:stretch>
            <a:fillRect/>
          </a:stretch>
        </p:blipFill>
        <p:spPr bwMode="auto">
          <a:xfrm>
            <a:off x="4716016" y="4149080"/>
            <a:ext cx="3810000" cy="2590800"/>
          </a:xfrm>
          <a:prstGeom prst="rect">
            <a:avLst/>
          </a:prstGeom>
          <a:noFill/>
        </p:spPr>
      </p:pic>
      <p:pic>
        <p:nvPicPr>
          <p:cNvPr id="69640" name="Picture 8" descr="http://cache.boston.com/universal/site_graphics/blogs/bigpicture/iowa_06_17/iowa7.jpg"/>
          <p:cNvPicPr>
            <a:picLocks noChangeAspect="1" noChangeArrowheads="1"/>
          </p:cNvPicPr>
          <p:nvPr/>
        </p:nvPicPr>
        <p:blipFill>
          <a:blip r:embed="rId4" cstate="print"/>
          <a:srcRect/>
          <a:stretch>
            <a:fillRect/>
          </a:stretch>
        </p:blipFill>
        <p:spPr bwMode="auto">
          <a:xfrm>
            <a:off x="467544" y="1412776"/>
            <a:ext cx="4291581" cy="2880320"/>
          </a:xfrm>
          <a:prstGeom prst="rect">
            <a:avLst/>
          </a:prstGeom>
          <a:noFill/>
        </p:spPr>
      </p:pic>
      <p:pic>
        <p:nvPicPr>
          <p:cNvPr id="69636" name="Picture 4" descr="http://www.all-creatures.org/hope/gw/Amazon_drought_-_anama_lake.jpg"/>
          <p:cNvPicPr>
            <a:picLocks noChangeAspect="1" noChangeArrowheads="1"/>
          </p:cNvPicPr>
          <p:nvPr/>
        </p:nvPicPr>
        <p:blipFill>
          <a:blip r:embed="rId5" cstate="print"/>
          <a:srcRect/>
          <a:stretch>
            <a:fillRect/>
          </a:stretch>
        </p:blipFill>
        <p:spPr bwMode="auto">
          <a:xfrm>
            <a:off x="4355976" y="1285218"/>
            <a:ext cx="4320480" cy="2863862"/>
          </a:xfrm>
          <a:prstGeom prst="rect">
            <a:avLst/>
          </a:prstGeom>
          <a:noFill/>
        </p:spPr>
      </p:pic>
      <p:pic>
        <p:nvPicPr>
          <p:cNvPr id="11" name="Picture 2" descr="Heat"/>
          <p:cNvPicPr>
            <a:picLocks noChangeAspect="1" noChangeArrowheads="1"/>
          </p:cNvPicPr>
          <p:nvPr/>
        </p:nvPicPr>
        <p:blipFill>
          <a:blip r:embed="rId6" cstate="print"/>
          <a:srcRect/>
          <a:stretch>
            <a:fillRect/>
          </a:stretch>
        </p:blipFill>
        <p:spPr bwMode="auto">
          <a:xfrm>
            <a:off x="2113756" y="3068960"/>
            <a:ext cx="4762500" cy="1762126"/>
          </a:xfrm>
          <a:prstGeom prst="rect">
            <a:avLst/>
          </a:prstGeom>
          <a:noFill/>
        </p:spPr>
      </p:pic>
      <p:grpSp>
        <p:nvGrpSpPr>
          <p:cNvPr id="18" name="Group 17"/>
          <p:cNvGrpSpPr/>
          <p:nvPr/>
        </p:nvGrpSpPr>
        <p:grpSpPr>
          <a:xfrm>
            <a:off x="467544" y="1224136"/>
            <a:ext cx="8784976" cy="5589240"/>
            <a:chOff x="467544" y="1224136"/>
            <a:chExt cx="8784976" cy="5589240"/>
          </a:xfrm>
        </p:grpSpPr>
        <p:grpSp>
          <p:nvGrpSpPr>
            <p:cNvPr id="16" name="Group 15"/>
            <p:cNvGrpSpPr/>
            <p:nvPr/>
          </p:nvGrpSpPr>
          <p:grpSpPr>
            <a:xfrm>
              <a:off x="467544" y="1224136"/>
              <a:ext cx="8208912" cy="5589240"/>
              <a:chOff x="467544" y="1224136"/>
              <a:chExt cx="8208912" cy="5589240"/>
            </a:xfrm>
          </p:grpSpPr>
          <p:sp>
            <p:nvSpPr>
              <p:cNvPr id="12" name="Rectangle 11"/>
              <p:cNvSpPr/>
              <p:nvPr/>
            </p:nvSpPr>
            <p:spPr bwMode="auto">
              <a:xfrm>
                <a:off x="467544" y="1224136"/>
                <a:ext cx="8208912" cy="5589240"/>
              </a:xfrm>
              <a:prstGeom prst="rect">
                <a:avLst/>
              </a:prstGeom>
              <a:solidFill>
                <a:schemeClr val="bg1">
                  <a:alpha val="5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dirty="0" smtClean="0">
                  <a:ln>
                    <a:noFill/>
                  </a:ln>
                  <a:solidFill>
                    <a:schemeClr val="tx1"/>
                  </a:solidFill>
                  <a:effectLst/>
                  <a:latin typeface="Arial" pitchFamily="34" charset="0"/>
                  <a:ea typeface="MS PGothic" pitchFamily="34" charset="-128"/>
                </a:endParaRPr>
              </a:p>
            </p:txBody>
          </p:sp>
          <p:sp>
            <p:nvSpPr>
              <p:cNvPr id="13" name="Content Placeholder 2"/>
              <p:cNvSpPr txBox="1">
                <a:spLocks/>
              </p:cNvSpPr>
              <p:nvPr/>
            </p:nvSpPr>
            <p:spPr bwMode="auto">
              <a:xfrm>
                <a:off x="467544" y="2420888"/>
                <a:ext cx="820891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Long time period observation</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sp>
            <p:nvSpPr>
              <p:cNvPr id="14" name="Content Placeholder 2"/>
              <p:cNvSpPr txBox="1">
                <a:spLocks/>
              </p:cNvSpPr>
              <p:nvPr/>
            </p:nvSpPr>
            <p:spPr bwMode="auto">
              <a:xfrm>
                <a:off x="1547664" y="1484784"/>
                <a:ext cx="6696744"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Large spatial</a:t>
                </a:r>
                <a:r>
                  <a:rPr kumimoji="1" lang="en-US" sz="4400" b="1" i="0" u="none" strike="noStrike" kern="0" cap="none" spc="0" normalizeH="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 coverage</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grpSp>
        <p:sp>
          <p:nvSpPr>
            <p:cNvPr id="17" name="Content Placeholder 2"/>
            <p:cNvSpPr txBox="1">
              <a:spLocks/>
            </p:cNvSpPr>
            <p:nvPr/>
          </p:nvSpPr>
          <p:spPr bwMode="auto">
            <a:xfrm>
              <a:off x="1043608" y="4869160"/>
              <a:ext cx="8208912"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1" lang="en-US" sz="4400" b="1" i="0" u="none" strike="noStrike" kern="0" cap="none" spc="0" normalizeH="0" baseline="0" noProof="0" dirty="0" smtClean="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Aharoni" pitchFamily="2" charset="-79"/>
                </a:rPr>
                <a:t>Up-to-date data</a:t>
              </a:r>
              <a:endParaRPr kumimoji="1" lang="th-TH" sz="4400" b="1" i="0" u="none" strike="noStrike" kern="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Aharoni" pitchFamily="2" charset="-79"/>
                <a:cs typeface="+mn-cs"/>
              </a:endParaRPr>
            </a:p>
          </p:txBody>
        </p:sp>
      </p:grpSp>
      <p:sp>
        <p:nvSpPr>
          <p:cNvPr id="15" name="Slide Number Placeholder 14"/>
          <p:cNvSpPr>
            <a:spLocks noGrp="1"/>
          </p:cNvSpPr>
          <p:nvPr>
            <p:ph type="sldNum" sz="quarter" idx="10"/>
          </p:nvPr>
        </p:nvSpPr>
        <p:spPr/>
        <p:txBody>
          <a:bodyPr/>
          <a:lstStyle/>
          <a:p>
            <a:pPr>
              <a:defRPr/>
            </a:pPr>
            <a:fld id="{CE0353D2-D286-46A0-9D23-FC9F433A838B}" type="slidenum">
              <a:rPr lang="ja-JP" altLang="en-US" smtClean="0"/>
              <a:pPr>
                <a:defRPr/>
              </a:pPr>
              <a:t>2</a:t>
            </a:fld>
            <a:endParaRPr lang="en-US" altLang="ja-JP"/>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1206476" y="214290"/>
            <a:ext cx="7937524" cy="954087"/>
          </a:xfrm>
          <a:prstGeom prst="rect">
            <a:avLst/>
          </a:prstGeom>
          <a:noFill/>
          <a:ln w="9525">
            <a:noFill/>
            <a:miter lim="800000"/>
            <a:headEnd/>
            <a:tailEnd/>
          </a:ln>
          <a:effectLst>
            <a:outerShdw dist="35921" dir="2700000" algn="ctr" rotWithShape="0">
              <a:srgbClr val="EAEAEA"/>
            </a:outerShdw>
          </a:effectLst>
        </p:spPr>
        <p:txBody>
          <a:bodyPr vert="horz" wrap="square" lIns="91440" tIns="45720" rIns="91440" bIns="45720" numCol="1" anchor="ctr" anchorCtr="0" compatLnSpc="1">
            <a:prstTxWarp prst="textNoShape">
              <a:avLst/>
            </a:prstTxWarp>
          </a:bodyPr>
          <a:lstStyle/>
          <a:p>
            <a:pPr lvl="0" algn="ctr" eaLnBrk="0" hangingPunct="0">
              <a:defRPr/>
            </a:pPr>
            <a:r>
              <a:rPr lang="en-US" sz="4400" b="1" kern="0" dirty="0" smtClean="0">
                <a:solidFill>
                  <a:srgbClr val="003366"/>
                </a:solidFill>
                <a:latin typeface="+mj-lt"/>
                <a:ea typeface="+mj-ea"/>
                <a:cs typeface="+mj-cs"/>
              </a:rPr>
              <a:t>No Standards in real world</a:t>
            </a:r>
            <a:endParaRPr kumimoji="1" lang="th-TH" sz="4400" b="1" i="0" u="none" strike="noStrike" kern="0" cap="none" spc="0" normalizeH="0" baseline="0" noProof="0" dirty="0">
              <a:ln>
                <a:noFill/>
              </a:ln>
              <a:solidFill>
                <a:srgbClr val="003366"/>
              </a:solidFill>
              <a:effectLst/>
              <a:uLnTx/>
              <a:uFillTx/>
              <a:latin typeface="+mj-lt"/>
              <a:ea typeface="+mj-ea"/>
              <a:cs typeface="+mj-cs"/>
            </a:endParaRPr>
          </a:p>
        </p:txBody>
      </p:sp>
      <p:pic>
        <p:nvPicPr>
          <p:cNvPr id="119810" name="Picture 2" descr="http://upload.wikimedia.org/wikipedia/commons/thumb/a/a2/Chinesische.Zahl.Sechs.jpg/120px-Chinesische.Zahl.Sechs.jpg"/>
          <p:cNvPicPr>
            <a:picLocks noChangeAspect="1" noChangeArrowheads="1"/>
          </p:cNvPicPr>
          <p:nvPr/>
        </p:nvPicPr>
        <p:blipFill>
          <a:blip r:embed="rId3" cstate="print"/>
          <a:srcRect/>
          <a:stretch>
            <a:fillRect/>
          </a:stretch>
        </p:blipFill>
        <p:spPr bwMode="auto">
          <a:xfrm>
            <a:off x="1403648" y="1772816"/>
            <a:ext cx="1680185" cy="1512168"/>
          </a:xfrm>
          <a:prstGeom prst="rect">
            <a:avLst/>
          </a:prstGeom>
          <a:noFill/>
        </p:spPr>
      </p:pic>
      <p:pic>
        <p:nvPicPr>
          <p:cNvPr id="119812" name="Picture 4" descr="http://upload.wikimedia.org/wikipedia/commons/thumb/6/6f/Chinesische.Zahl.Sieben.jpg/120px-Chinesische.Zahl.Sieben.jpg"/>
          <p:cNvPicPr>
            <a:picLocks noChangeAspect="1" noChangeArrowheads="1"/>
          </p:cNvPicPr>
          <p:nvPr/>
        </p:nvPicPr>
        <p:blipFill>
          <a:blip r:embed="rId4" cstate="print"/>
          <a:srcRect/>
          <a:stretch>
            <a:fillRect/>
          </a:stretch>
        </p:blipFill>
        <p:spPr bwMode="auto">
          <a:xfrm>
            <a:off x="467544" y="4509120"/>
            <a:ext cx="1143000" cy="981076"/>
          </a:xfrm>
          <a:prstGeom prst="rect">
            <a:avLst/>
          </a:prstGeom>
          <a:noFill/>
        </p:spPr>
      </p:pic>
      <p:pic>
        <p:nvPicPr>
          <p:cNvPr id="119814" name="Picture 6" descr="http://upload.wikimedia.org/wikipedia/commons/thumb/9/94/Chinesische.Zahl.Acht.jpg/120px-Chinesische.Zahl.Acht.jpg"/>
          <p:cNvPicPr>
            <a:picLocks noChangeAspect="1" noChangeArrowheads="1"/>
          </p:cNvPicPr>
          <p:nvPr/>
        </p:nvPicPr>
        <p:blipFill>
          <a:blip r:embed="rId5" cstate="print"/>
          <a:srcRect/>
          <a:stretch>
            <a:fillRect/>
          </a:stretch>
        </p:blipFill>
        <p:spPr bwMode="auto">
          <a:xfrm>
            <a:off x="1907704" y="4509120"/>
            <a:ext cx="1143000" cy="971551"/>
          </a:xfrm>
          <a:prstGeom prst="rect">
            <a:avLst/>
          </a:prstGeom>
          <a:noFill/>
        </p:spPr>
      </p:pic>
      <p:pic>
        <p:nvPicPr>
          <p:cNvPr id="119816" name="Picture 8" descr="http://upload.wikimedia.org/wikipedia/commons/thumb/7/72/Chinesische.Zahl.Neun.jpg/120px-Chinesische.Zahl.Neun.jpg"/>
          <p:cNvPicPr>
            <a:picLocks noChangeAspect="1" noChangeArrowheads="1"/>
          </p:cNvPicPr>
          <p:nvPr/>
        </p:nvPicPr>
        <p:blipFill>
          <a:blip r:embed="rId6" cstate="print"/>
          <a:srcRect/>
          <a:stretch>
            <a:fillRect/>
          </a:stretch>
        </p:blipFill>
        <p:spPr bwMode="auto">
          <a:xfrm>
            <a:off x="3347864" y="4509120"/>
            <a:ext cx="1143000" cy="1114425"/>
          </a:xfrm>
          <a:prstGeom prst="rect">
            <a:avLst/>
          </a:prstGeom>
          <a:noFill/>
        </p:spPr>
      </p:pic>
      <p:pic>
        <p:nvPicPr>
          <p:cNvPr id="119818" name="Picture 10" descr="http://upload.wikimedia.org/wikipedia/commons/thumb/d/df/Chinesische.Zahl.Zehn.jpg/120px-Chinesische.Zahl.Zehn.jpg"/>
          <p:cNvPicPr>
            <a:picLocks noChangeAspect="1" noChangeArrowheads="1"/>
          </p:cNvPicPr>
          <p:nvPr/>
        </p:nvPicPr>
        <p:blipFill>
          <a:blip r:embed="rId7" cstate="print"/>
          <a:srcRect/>
          <a:stretch>
            <a:fillRect/>
          </a:stretch>
        </p:blipFill>
        <p:spPr bwMode="auto">
          <a:xfrm>
            <a:off x="4788024" y="4509120"/>
            <a:ext cx="1143000" cy="1123950"/>
          </a:xfrm>
          <a:prstGeom prst="rect">
            <a:avLst/>
          </a:prstGeom>
          <a:noFill/>
        </p:spPr>
      </p:pic>
      <p:pic>
        <p:nvPicPr>
          <p:cNvPr id="119820" name="Picture 12" descr="http://upload.wikimedia.org/wikipedia/commons/thumb/f/ff/Chinesische.Zahl.Zehn.gekreuzteFinger.jpg/120px-Chinesische.Zahl.Zehn.gekreuzteFinger.jpg"/>
          <p:cNvPicPr>
            <a:picLocks noChangeAspect="1" noChangeArrowheads="1"/>
          </p:cNvPicPr>
          <p:nvPr/>
        </p:nvPicPr>
        <p:blipFill>
          <a:blip r:embed="rId8" cstate="print"/>
          <a:srcRect/>
          <a:stretch>
            <a:fillRect/>
          </a:stretch>
        </p:blipFill>
        <p:spPr bwMode="auto">
          <a:xfrm>
            <a:off x="6228184" y="4509120"/>
            <a:ext cx="1143000" cy="1123950"/>
          </a:xfrm>
          <a:prstGeom prst="rect">
            <a:avLst/>
          </a:prstGeom>
          <a:noFill/>
        </p:spPr>
      </p:pic>
      <p:pic>
        <p:nvPicPr>
          <p:cNvPr id="119822" name="Picture 14" descr="http://upload.wikimedia.org/wikipedia/commons/thumb/3/3a/Chinesische.Zahl.Zehn.zweiHaende.jpg/120px-Chinesische.Zahl.Zehn.zweiHaende.jpg"/>
          <p:cNvPicPr>
            <a:picLocks noChangeAspect="1" noChangeArrowheads="1"/>
          </p:cNvPicPr>
          <p:nvPr/>
        </p:nvPicPr>
        <p:blipFill>
          <a:blip r:embed="rId9" cstate="print"/>
          <a:srcRect/>
          <a:stretch>
            <a:fillRect/>
          </a:stretch>
        </p:blipFill>
        <p:spPr bwMode="auto">
          <a:xfrm>
            <a:off x="7596336" y="4509120"/>
            <a:ext cx="1143000" cy="1123950"/>
          </a:xfrm>
          <a:prstGeom prst="rect">
            <a:avLst/>
          </a:prstGeom>
          <a:noFill/>
        </p:spPr>
      </p:pic>
      <p:sp>
        <p:nvSpPr>
          <p:cNvPr id="21" name="Rectangle 20"/>
          <p:cNvSpPr/>
          <p:nvPr/>
        </p:nvSpPr>
        <p:spPr>
          <a:xfrm>
            <a:off x="179512" y="6290156"/>
            <a:ext cx="4572000" cy="523220"/>
          </a:xfrm>
          <a:prstGeom prst="rect">
            <a:avLst/>
          </a:prstGeom>
        </p:spPr>
        <p:txBody>
          <a:bodyPr>
            <a:spAutoFit/>
          </a:bodyPr>
          <a:lstStyle/>
          <a:p>
            <a:r>
              <a:rPr lang="en-US" sz="1400" dirty="0" smtClean="0"/>
              <a:t>Reference </a:t>
            </a:r>
            <a:r>
              <a:rPr lang="en-US" sz="1400" dirty="0" smtClean="0">
                <a:hlinkClick r:id="rId10"/>
              </a:rPr>
              <a:t>http://en.wikipedia.org/wiki/Chinese_number_gestures</a:t>
            </a:r>
            <a:endParaRPr lang="th-TH" sz="1400" dirty="0"/>
          </a:p>
        </p:txBody>
      </p:sp>
      <p:sp>
        <p:nvSpPr>
          <p:cNvPr id="22" name="Rectangle 3"/>
          <p:cNvSpPr>
            <a:spLocks noGrp="1" noChangeArrowheads="1"/>
          </p:cNvSpPr>
          <p:nvPr>
            <p:ph type="body" sz="half" idx="2"/>
          </p:nvPr>
        </p:nvSpPr>
        <p:spPr>
          <a:xfrm>
            <a:off x="3851920" y="1988840"/>
            <a:ext cx="1512168" cy="677108"/>
          </a:xfrm>
          <a:ln/>
        </p:spPr>
        <p:txBody>
          <a:bodyPr wrap="square" lIns="0" tIns="0" rIns="0" bIns="0">
            <a:spAutoFit/>
          </a:bodyPr>
          <a:lstStyle/>
          <a:p>
            <a:pPr marL="431800" indent="-323850" defTabSz="449263">
              <a:buNone/>
              <a:tabLst>
                <a:tab pos="723900" algn="l"/>
                <a:tab pos="1447800" algn="l"/>
                <a:tab pos="2171700" algn="l"/>
                <a:tab pos="2895600" algn="l"/>
                <a:tab pos="3619500" algn="l"/>
              </a:tabLst>
            </a:pPr>
            <a:r>
              <a:rPr lang="en-GB" altLang="ja-JP" sz="4400" dirty="0" smtClean="0">
                <a:latin typeface="+mj-lt"/>
              </a:rPr>
              <a:t>= 6 =</a:t>
            </a:r>
            <a:endParaRPr lang="en-GB" altLang="ja-JP" sz="4400" dirty="0">
              <a:latin typeface="+mj-lt"/>
            </a:endParaRPr>
          </a:p>
        </p:txBody>
      </p:sp>
      <p:sp>
        <p:nvSpPr>
          <p:cNvPr id="23" name="Rectangle 3"/>
          <p:cNvSpPr txBox="1">
            <a:spLocks noChangeArrowheads="1"/>
          </p:cNvSpPr>
          <p:nvPr/>
        </p:nvSpPr>
        <p:spPr bwMode="auto">
          <a:xfrm>
            <a:off x="35496" y="5661248"/>
            <a:ext cx="1944216" cy="52322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7 (may be interpreted as 5 </a:t>
            </a:r>
          </a:p>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by Malaysian or Singaporean</a:t>
            </a:r>
          </a:p>
          <a:p>
            <a:pPr marL="431800" lvl="0" indent="-323850" defTabSz="449263" eaLnBrk="0" hangingPunct="0">
              <a:spcBef>
                <a:spcPct val="20000"/>
              </a:spcBef>
              <a:tabLst>
                <a:tab pos="723900" algn="l"/>
                <a:tab pos="1447800" algn="l"/>
                <a:tab pos="2171700" algn="l"/>
                <a:tab pos="2895600" algn="l"/>
                <a:tab pos="3619500" algn="l"/>
              </a:tabLst>
            </a:pPr>
            <a:r>
              <a:rPr lang="en-US" altLang="ja-JP" sz="1000" kern="0" dirty="0" smtClean="0">
                <a:solidFill>
                  <a:srgbClr val="003366"/>
                </a:solidFill>
                <a:latin typeface="+mj-lt"/>
                <a:ea typeface="+mn-ea"/>
              </a:rPr>
              <a:t> Chinese)</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4" name="Rectangle 3"/>
          <p:cNvSpPr txBox="1">
            <a:spLocks noChangeArrowheads="1"/>
          </p:cNvSpPr>
          <p:nvPr/>
        </p:nvSpPr>
        <p:spPr bwMode="auto">
          <a:xfrm>
            <a:off x="2195736" y="5661249"/>
            <a:ext cx="576064"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sz="1000" dirty="0" smtClean="0"/>
              <a:t>7/8 </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5" name="Rectangle 3"/>
          <p:cNvSpPr txBox="1">
            <a:spLocks noChangeArrowheads="1"/>
          </p:cNvSpPr>
          <p:nvPr/>
        </p:nvSpPr>
        <p:spPr bwMode="auto">
          <a:xfrm>
            <a:off x="3707904" y="5661248"/>
            <a:ext cx="576064"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lvl="0" indent="-323850" defTabSz="449263" eaLnBrk="0" hangingPunct="0">
              <a:spcBef>
                <a:spcPct val="20000"/>
              </a:spcBef>
              <a:tabLst>
                <a:tab pos="723900" algn="l"/>
                <a:tab pos="1447800" algn="l"/>
                <a:tab pos="2171700" algn="l"/>
                <a:tab pos="2895600" algn="l"/>
                <a:tab pos="3619500" algn="l"/>
              </a:tabLst>
            </a:pPr>
            <a:r>
              <a:rPr lang="en-US" sz="1000" dirty="0" smtClean="0"/>
              <a:t>9</a:t>
            </a:r>
            <a:endParaRPr kumimoji="1" lang="en-GB" altLang="ja-JP" sz="1000" b="0" i="0" u="none" strike="noStrike" kern="0" cap="none" spc="0" normalizeH="0" baseline="0" noProof="0" dirty="0">
              <a:ln>
                <a:noFill/>
              </a:ln>
              <a:solidFill>
                <a:srgbClr val="003366"/>
              </a:solidFill>
              <a:effectLst/>
              <a:uLnTx/>
              <a:uFillTx/>
              <a:latin typeface="+mj-lt"/>
              <a:ea typeface="+mn-ea"/>
              <a:cs typeface="+mn-cs"/>
            </a:endParaRPr>
          </a:p>
        </p:txBody>
      </p:sp>
      <p:sp>
        <p:nvSpPr>
          <p:cNvPr id="26" name="Rectangle 3"/>
          <p:cNvSpPr txBox="1">
            <a:spLocks noChangeArrowheads="1"/>
          </p:cNvSpPr>
          <p:nvPr/>
        </p:nvSpPr>
        <p:spPr bwMode="auto">
          <a:xfrm>
            <a:off x="6444208" y="5805264"/>
            <a:ext cx="792088"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431800" marR="0" lvl="0" indent="-323850" algn="l" defTabSz="449263" rtl="0" eaLnBrk="0" fontAlgn="base" latinLnBrk="0" hangingPunct="0">
              <a:lnSpc>
                <a:spcPct val="100000"/>
              </a:lnSpc>
              <a:spcBef>
                <a:spcPct val="20000"/>
              </a:spcBef>
              <a:spcAft>
                <a:spcPct val="0"/>
              </a:spcAft>
              <a:buClrTx/>
              <a:buSzTx/>
              <a:buFontTx/>
              <a:buNone/>
              <a:tabLst>
                <a:tab pos="723900" algn="l"/>
                <a:tab pos="1447800" algn="l"/>
                <a:tab pos="2171700" algn="l"/>
                <a:tab pos="2895600" algn="l"/>
                <a:tab pos="3619500" algn="l"/>
              </a:tabLst>
              <a:defRPr/>
            </a:pPr>
            <a:r>
              <a:rPr kumimoji="1" lang="en-GB" altLang="ja-JP" sz="3200" b="0" i="0" u="none" strike="noStrike" kern="0" cap="none" spc="0" normalizeH="0" baseline="0" noProof="0" dirty="0" smtClean="0">
                <a:ln>
                  <a:noFill/>
                </a:ln>
                <a:solidFill>
                  <a:srgbClr val="003366"/>
                </a:solidFill>
                <a:effectLst/>
                <a:uLnTx/>
                <a:uFillTx/>
                <a:latin typeface="+mj-lt"/>
                <a:ea typeface="+mn-ea"/>
                <a:cs typeface="+mn-cs"/>
              </a:rPr>
              <a:t>10</a:t>
            </a:r>
            <a:endParaRPr kumimoji="1" lang="en-GB" altLang="ja-JP" sz="3200" b="0" i="0" u="none" strike="noStrike" kern="0" cap="none" spc="0" normalizeH="0" baseline="0" noProof="0" dirty="0">
              <a:ln>
                <a:noFill/>
              </a:ln>
              <a:solidFill>
                <a:srgbClr val="003366"/>
              </a:solidFill>
              <a:effectLst/>
              <a:uLnTx/>
              <a:uFillTx/>
              <a:latin typeface="+mj-lt"/>
              <a:ea typeface="+mn-ea"/>
              <a:cs typeface="+mn-cs"/>
            </a:endParaRPr>
          </a:p>
        </p:txBody>
      </p:sp>
      <p:pic>
        <p:nvPicPr>
          <p:cNvPr id="1026" name="Picture 2" descr="C:\Users\art\Pictures\iphone\IMG_0612.JPG"/>
          <p:cNvPicPr>
            <a:picLocks noChangeAspect="1" noChangeArrowheads="1"/>
          </p:cNvPicPr>
          <p:nvPr/>
        </p:nvPicPr>
        <p:blipFill>
          <a:blip r:embed="rId11" cstate="print"/>
          <a:srcRect/>
          <a:stretch>
            <a:fillRect/>
          </a:stretch>
        </p:blipFill>
        <p:spPr bwMode="auto">
          <a:xfrm>
            <a:off x="5868144" y="1412776"/>
            <a:ext cx="1890210" cy="2520280"/>
          </a:xfrm>
          <a:prstGeom prst="rect">
            <a:avLst/>
          </a:prstGeom>
          <a:noFill/>
        </p:spPr>
      </p:pic>
    </p:spTree>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6632"/>
            <a:ext cx="8229600" cy="1139825"/>
          </a:xfrm>
        </p:spPr>
        <p:txBody>
          <a:bodyPr/>
          <a:lstStyle/>
          <a:p>
            <a:r>
              <a:rPr lang="en-US" dirty="0" smtClean="0"/>
              <a:t>World without standard</a:t>
            </a:r>
            <a:endParaRPr lang="th-TH" dirty="0"/>
          </a:p>
        </p:txBody>
      </p:sp>
      <p:pic>
        <p:nvPicPr>
          <p:cNvPr id="115714" name="Picture 2" descr="http://images.clipartof.com/small/15065-Busy-Orange-Employee-Standing-In-Front-Of-Their-Desk-Chair-Two-Computer-Screens-And-Papers-On-Their-Desk-While-Multitasking-And-Taking-Multiple-Phone-Calls-At-Once-Clipart-Graphic.jpg"/>
          <p:cNvPicPr>
            <a:picLocks noChangeAspect="1" noChangeArrowheads="1"/>
          </p:cNvPicPr>
          <p:nvPr/>
        </p:nvPicPr>
        <p:blipFill>
          <a:blip r:embed="rId2" cstate="print"/>
          <a:srcRect b="6334"/>
          <a:stretch>
            <a:fillRect/>
          </a:stretch>
        </p:blipFill>
        <p:spPr bwMode="auto">
          <a:xfrm>
            <a:off x="611560" y="1412776"/>
            <a:ext cx="4286250" cy="3193955"/>
          </a:xfrm>
          <a:prstGeom prst="rect">
            <a:avLst/>
          </a:prstGeom>
          <a:noFill/>
        </p:spPr>
      </p:pic>
      <p:pic>
        <p:nvPicPr>
          <p:cNvPr id="115716" name="Picture 4" descr="rocky3.jpeg (360×450)"/>
          <p:cNvPicPr>
            <a:picLocks noChangeAspect="1" noChangeArrowheads="1"/>
          </p:cNvPicPr>
          <p:nvPr/>
        </p:nvPicPr>
        <p:blipFill>
          <a:blip r:embed="rId3" cstate="print"/>
          <a:srcRect/>
          <a:stretch>
            <a:fillRect/>
          </a:stretch>
        </p:blipFill>
        <p:spPr bwMode="auto">
          <a:xfrm>
            <a:off x="5508104" y="1484784"/>
            <a:ext cx="3429000" cy="4286251"/>
          </a:xfrm>
          <a:prstGeom prst="rect">
            <a:avLst/>
          </a:prstGeom>
          <a:noFill/>
        </p:spPr>
      </p:pic>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fade">
                                      <p:cBhvr>
                                        <p:cTn id="7" dur="2000"/>
                                        <p:tgtEl>
                                          <p:spTgt spid="1157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716"/>
                                        </p:tgtEl>
                                        <p:attrNameLst>
                                          <p:attrName>style.visibility</p:attrName>
                                        </p:attrNameLst>
                                      </p:cBhvr>
                                      <p:to>
                                        <p:strVal val="visible"/>
                                      </p:to>
                                    </p:set>
                                    <p:animEffect transition="in" filter="fade">
                                      <p:cBhvr>
                                        <p:cTn id="12" dur="2000"/>
                                        <p:tgtEl>
                                          <p:spTgt spid="115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346075" y="152400"/>
            <a:ext cx="8458200" cy="685800"/>
          </a:xfrm>
        </p:spPr>
        <p:txBody>
          <a:bodyPr/>
          <a:lstStyle/>
          <a:p>
            <a:pPr>
              <a:defRPr/>
            </a:pPr>
            <a:r>
              <a:rPr lang="en-US" dirty="0" smtClean="0">
                <a:ea typeface="ＭＳ Ｐゴシック" charset="-128"/>
                <a:cs typeface="MS PGothic" pitchFamily="34" charset="-128"/>
              </a:rPr>
              <a:t>OGC Alliance Partnerships </a:t>
            </a:r>
            <a:br>
              <a:rPr lang="en-US" dirty="0" smtClean="0">
                <a:ea typeface="ＭＳ Ｐゴシック" charset="-128"/>
                <a:cs typeface="MS PGothic" pitchFamily="34" charset="-128"/>
              </a:rPr>
            </a:br>
            <a:r>
              <a:rPr lang="en-US" sz="2000" dirty="0" smtClean="0">
                <a:ea typeface="ＭＳ Ｐゴシック" charset="-128"/>
                <a:cs typeface="MS PGothic" pitchFamily="34" charset="-128"/>
              </a:rPr>
              <a:t>A Critical Resource for Advancing Standards</a:t>
            </a:r>
          </a:p>
        </p:txBody>
      </p:sp>
      <p:pic>
        <p:nvPicPr>
          <p:cNvPr id="59404" name="Picture 13" descr="Building smart with TM"/>
          <p:cNvPicPr>
            <a:picLocks noGrp="1" noChangeAspect="1" noChangeArrowheads="1"/>
          </p:cNvPicPr>
          <p:nvPr>
            <p:ph sz="quarter" idx="2"/>
          </p:nvPr>
        </p:nvPicPr>
        <p:blipFill>
          <a:blip r:embed="rId4" cstate="print"/>
          <a:srcRect/>
          <a:stretch>
            <a:fillRect/>
          </a:stretch>
        </p:blipFill>
        <p:spPr>
          <a:xfrm>
            <a:off x="4648200" y="5257800"/>
            <a:ext cx="2154238" cy="430213"/>
          </a:xfrm>
        </p:spPr>
      </p:pic>
      <p:pic>
        <p:nvPicPr>
          <p:cNvPr id="59396" name="Picture 3"/>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a:off x="1928813" y="976313"/>
            <a:ext cx="922337" cy="554037"/>
          </a:xfrm>
          <a:prstGeom prst="rect">
            <a:avLst/>
          </a:prstGeom>
          <a:noFill/>
          <a:ln w="9525">
            <a:noFill/>
            <a:miter lim="800000"/>
            <a:headEnd/>
            <a:tailEnd/>
          </a:ln>
        </p:spPr>
      </p:pic>
      <p:pic>
        <p:nvPicPr>
          <p:cNvPr id="59397" name="Picture 4" descr="oma_logo"/>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04800" y="1524000"/>
            <a:ext cx="1487488" cy="423863"/>
          </a:xfrm>
          <a:prstGeom prst="rect">
            <a:avLst/>
          </a:prstGeom>
          <a:noFill/>
          <a:ln w="9525">
            <a:noFill/>
            <a:miter lim="800000"/>
            <a:headEnd/>
            <a:tailEnd/>
          </a:ln>
        </p:spPr>
      </p:pic>
      <p:pic>
        <p:nvPicPr>
          <p:cNvPr id="59398" name="Picture 5"/>
          <p:cNvPicPr>
            <a:picLocks noChangeAspect="1" noChangeArrowheads="1"/>
          </p:cNvPicPr>
          <p:nvPr/>
        </p:nvPicPr>
        <p:blipFill>
          <a:blip r:embed="rId7" cstate="print"/>
          <a:srcRect/>
          <a:stretch>
            <a:fillRect/>
          </a:stretch>
        </p:blipFill>
        <p:spPr bwMode="auto">
          <a:xfrm>
            <a:off x="2286000" y="2046288"/>
            <a:ext cx="1752600" cy="758825"/>
          </a:xfrm>
          <a:prstGeom prst="rect">
            <a:avLst/>
          </a:prstGeom>
          <a:noFill/>
          <a:ln w="9525">
            <a:noFill/>
            <a:miter lim="800000"/>
            <a:headEnd type="none" w="sm" len="sm"/>
            <a:tailEnd type="none" w="sm" len="sm"/>
          </a:ln>
        </p:spPr>
      </p:pic>
      <p:pic>
        <p:nvPicPr>
          <p:cNvPr id="59399" name="Picture 7" descr="dgiwg"/>
          <p:cNvPicPr>
            <a:picLocks noChangeAspect="1" noChangeArrowheads="1"/>
          </p:cNvPicPr>
          <p:nvPr/>
        </p:nvPicPr>
        <p:blipFill>
          <a:blip r:embed="rId8" cstate="print"/>
          <a:srcRect/>
          <a:stretch>
            <a:fillRect/>
          </a:stretch>
        </p:blipFill>
        <p:spPr bwMode="auto">
          <a:xfrm>
            <a:off x="347663" y="3716338"/>
            <a:ext cx="1071562" cy="1166812"/>
          </a:xfrm>
          <a:prstGeom prst="rect">
            <a:avLst/>
          </a:prstGeom>
          <a:noFill/>
          <a:ln w="9525">
            <a:noFill/>
            <a:miter lim="800000"/>
            <a:headEnd/>
            <a:tailEnd/>
          </a:ln>
        </p:spPr>
      </p:pic>
      <p:pic>
        <p:nvPicPr>
          <p:cNvPr id="59400" name="Picture 8" descr="omg-home"/>
          <p:cNvPicPr>
            <a:picLocks noChangeAspect="1" noChangeArrowheads="1"/>
          </p:cNvPicPr>
          <p:nvPr/>
        </p:nvPicPr>
        <p:blipFill>
          <a:blip r:embed="rId9" cstate="print"/>
          <a:srcRect/>
          <a:stretch>
            <a:fillRect/>
          </a:stretch>
        </p:blipFill>
        <p:spPr bwMode="auto">
          <a:xfrm>
            <a:off x="7086600" y="2743200"/>
            <a:ext cx="1784350" cy="706438"/>
          </a:xfrm>
          <a:prstGeom prst="rect">
            <a:avLst/>
          </a:prstGeom>
          <a:noFill/>
          <a:ln w="9525">
            <a:noFill/>
            <a:miter lim="800000"/>
            <a:headEnd/>
            <a:tailEnd/>
          </a:ln>
        </p:spPr>
      </p:pic>
      <p:pic>
        <p:nvPicPr>
          <p:cNvPr id="59401" name="Picture 9" descr="untitled"/>
          <p:cNvPicPr>
            <a:picLocks noChangeAspect="1" noChangeArrowheads="1"/>
          </p:cNvPicPr>
          <p:nvPr/>
        </p:nvPicPr>
        <p:blipFill>
          <a:blip r:embed="rId10" cstate="print"/>
          <a:srcRect/>
          <a:stretch>
            <a:fillRect/>
          </a:stretch>
        </p:blipFill>
        <p:spPr bwMode="auto">
          <a:xfrm>
            <a:off x="304800" y="5334000"/>
            <a:ext cx="1919288" cy="495300"/>
          </a:xfrm>
          <a:prstGeom prst="rect">
            <a:avLst/>
          </a:prstGeom>
          <a:noFill/>
          <a:ln w="9525">
            <a:noFill/>
            <a:miter lim="800000"/>
            <a:headEnd/>
            <a:tailEnd/>
          </a:ln>
        </p:spPr>
      </p:pic>
      <p:pic>
        <p:nvPicPr>
          <p:cNvPr id="59402" name="Picture 10" descr="oasis_2004banner"/>
          <p:cNvPicPr>
            <a:picLocks noChangeAspect="1" noChangeArrowheads="1"/>
          </p:cNvPicPr>
          <p:nvPr/>
        </p:nvPicPr>
        <p:blipFill>
          <a:blip r:embed="rId11" cstate="print"/>
          <a:srcRect t="3622" r="67705"/>
          <a:stretch>
            <a:fillRect/>
          </a:stretch>
        </p:blipFill>
        <p:spPr bwMode="auto">
          <a:xfrm>
            <a:off x="2428875" y="4643438"/>
            <a:ext cx="2103438" cy="598487"/>
          </a:xfrm>
          <a:prstGeom prst="rect">
            <a:avLst/>
          </a:prstGeom>
          <a:noFill/>
          <a:ln w="9525">
            <a:noFill/>
            <a:miter lim="800000"/>
            <a:headEnd/>
            <a:tailEnd/>
          </a:ln>
        </p:spPr>
      </p:pic>
      <p:pic>
        <p:nvPicPr>
          <p:cNvPr id="59403" name="Picture 12" descr="web3d background"/>
          <p:cNvPicPr>
            <a:picLocks noChangeAspect="1" noChangeArrowheads="1"/>
          </p:cNvPicPr>
          <p:nvPr/>
        </p:nvPicPr>
        <p:blipFill>
          <a:blip r:embed="rId12" cstate="print"/>
          <a:srcRect/>
          <a:stretch>
            <a:fillRect/>
          </a:stretch>
        </p:blipFill>
        <p:spPr bwMode="auto">
          <a:xfrm>
            <a:off x="5500688" y="1143000"/>
            <a:ext cx="1524000" cy="504825"/>
          </a:xfrm>
          <a:prstGeom prst="rect">
            <a:avLst/>
          </a:prstGeom>
          <a:noFill/>
          <a:ln w="9525">
            <a:noFill/>
            <a:miter lim="800000"/>
            <a:headEnd/>
            <a:tailEnd/>
          </a:ln>
        </p:spPr>
      </p:pic>
      <p:pic>
        <p:nvPicPr>
          <p:cNvPr id="59405" name="Picture 14" descr="gsdilogo"/>
          <p:cNvPicPr>
            <a:picLocks noChangeAspect="1" noChangeArrowheads="1"/>
          </p:cNvPicPr>
          <p:nvPr/>
        </p:nvPicPr>
        <p:blipFill>
          <a:blip r:embed="rId13" cstate="print"/>
          <a:srcRect/>
          <a:stretch>
            <a:fillRect/>
          </a:stretch>
        </p:blipFill>
        <p:spPr bwMode="auto">
          <a:xfrm>
            <a:off x="7319963" y="1400175"/>
            <a:ext cx="1473200" cy="488950"/>
          </a:xfrm>
          <a:prstGeom prst="rect">
            <a:avLst/>
          </a:prstGeom>
          <a:noFill/>
          <a:ln w="9525">
            <a:noFill/>
            <a:miter lim="800000"/>
            <a:headEnd/>
            <a:tailEnd/>
          </a:ln>
        </p:spPr>
      </p:pic>
      <p:pic>
        <p:nvPicPr>
          <p:cNvPr id="59406" name="Picture 16" descr="ietflogotrans.gif"/>
          <p:cNvPicPr>
            <a:picLocks noChangeAspect="1"/>
          </p:cNvPicPr>
          <p:nvPr/>
        </p:nvPicPr>
        <p:blipFill>
          <a:blip r:embed="rId14" cstate="print"/>
          <a:srcRect/>
          <a:stretch>
            <a:fillRect/>
          </a:stretch>
        </p:blipFill>
        <p:spPr bwMode="auto">
          <a:xfrm>
            <a:off x="4933950" y="2033588"/>
            <a:ext cx="1504950" cy="800100"/>
          </a:xfrm>
          <a:prstGeom prst="rect">
            <a:avLst/>
          </a:prstGeom>
          <a:noFill/>
          <a:ln w="9525">
            <a:noFill/>
            <a:miter lim="800000"/>
            <a:headEnd/>
            <a:tailEnd/>
          </a:ln>
        </p:spPr>
      </p:pic>
      <p:pic>
        <p:nvPicPr>
          <p:cNvPr id="59407" name="Picture 17" descr="MismoLogo.gif"/>
          <p:cNvPicPr>
            <a:picLocks noChangeAspect="1"/>
          </p:cNvPicPr>
          <p:nvPr/>
        </p:nvPicPr>
        <p:blipFill>
          <a:blip r:embed="rId15" cstate="print"/>
          <a:srcRect/>
          <a:stretch>
            <a:fillRect/>
          </a:stretch>
        </p:blipFill>
        <p:spPr bwMode="auto">
          <a:xfrm>
            <a:off x="4714875" y="3214688"/>
            <a:ext cx="1809750" cy="590550"/>
          </a:xfrm>
          <a:prstGeom prst="rect">
            <a:avLst/>
          </a:prstGeom>
          <a:noFill/>
          <a:ln w="9525">
            <a:noFill/>
            <a:miter lim="800000"/>
            <a:headEnd/>
            <a:tailEnd/>
          </a:ln>
        </p:spPr>
      </p:pic>
      <p:sp>
        <p:nvSpPr>
          <p:cNvPr id="59408" name="TextBox 18"/>
          <p:cNvSpPr txBox="1">
            <a:spLocks noChangeArrowheads="1"/>
          </p:cNvSpPr>
          <p:nvPr/>
        </p:nvSpPr>
        <p:spPr bwMode="auto">
          <a:xfrm>
            <a:off x="5734050" y="5643563"/>
            <a:ext cx="3267075" cy="560387"/>
          </a:xfrm>
          <a:prstGeom prst="rect">
            <a:avLst/>
          </a:prstGeom>
          <a:noFill/>
          <a:ln w="9525">
            <a:noFill/>
            <a:miter lim="800000"/>
            <a:headEnd/>
            <a:tailEnd/>
          </a:ln>
        </p:spPr>
        <p:txBody>
          <a:bodyPr wrap="none">
            <a:spAutoFit/>
          </a:bodyPr>
          <a:lstStyle/>
          <a:p>
            <a:pPr algn="ctr">
              <a:spcBef>
                <a:spcPct val="20000"/>
              </a:spcBef>
              <a:buClr>
                <a:srgbClr val="092E5C"/>
              </a:buClr>
            </a:pPr>
            <a:r>
              <a:rPr lang="en-US" sz="1600"/>
              <a:t>… and others</a:t>
            </a:r>
          </a:p>
          <a:p>
            <a:pPr algn="ctr">
              <a:spcBef>
                <a:spcPct val="20000"/>
              </a:spcBef>
              <a:buClr>
                <a:srgbClr val="092E5C"/>
              </a:buClr>
            </a:pPr>
            <a:r>
              <a:rPr lang="en-US" sz="1200">
                <a:hlinkClick r:id="rId16"/>
              </a:rPr>
              <a:t>www.opengeospatial.org/ogc/alliancepartners</a:t>
            </a:r>
            <a:endParaRPr lang="en-US" sz="1200"/>
          </a:p>
        </p:txBody>
      </p:sp>
      <p:pic>
        <p:nvPicPr>
          <p:cNvPr id="59409" name="Picture 2" descr="GRSS"/>
          <p:cNvPicPr>
            <a:picLocks noChangeAspect="1" noChangeArrowheads="1"/>
          </p:cNvPicPr>
          <p:nvPr/>
        </p:nvPicPr>
        <p:blipFill>
          <a:blip r:embed="rId17" cstate="print"/>
          <a:srcRect/>
          <a:stretch>
            <a:fillRect/>
          </a:stretch>
        </p:blipFill>
        <p:spPr bwMode="auto">
          <a:xfrm>
            <a:off x="457200" y="2362200"/>
            <a:ext cx="1019175" cy="790575"/>
          </a:xfrm>
          <a:prstGeom prst="rect">
            <a:avLst/>
          </a:prstGeom>
          <a:noFill/>
          <a:ln w="9525">
            <a:noFill/>
            <a:miter lim="800000"/>
            <a:headEnd/>
            <a:tailEnd/>
          </a:ln>
        </p:spPr>
      </p:pic>
      <p:pic>
        <p:nvPicPr>
          <p:cNvPr id="59410" name="Picture 4" descr="IEMS"/>
          <p:cNvPicPr>
            <a:picLocks noChangeAspect="1" noChangeArrowheads="1"/>
          </p:cNvPicPr>
          <p:nvPr/>
        </p:nvPicPr>
        <p:blipFill>
          <a:blip r:embed="rId18" cstate="print"/>
          <a:srcRect/>
          <a:stretch>
            <a:fillRect/>
          </a:stretch>
        </p:blipFill>
        <p:spPr bwMode="auto">
          <a:xfrm>
            <a:off x="2133600" y="3810000"/>
            <a:ext cx="2038350" cy="617538"/>
          </a:xfrm>
          <a:prstGeom prst="rect">
            <a:avLst/>
          </a:prstGeom>
          <a:noFill/>
          <a:ln w="9525">
            <a:noFill/>
            <a:miter lim="800000"/>
            <a:headEnd/>
            <a:tailEnd/>
          </a:ln>
        </p:spPr>
      </p:pic>
      <p:pic>
        <p:nvPicPr>
          <p:cNvPr id="59411" name="Picture 6" descr="ISPRS"/>
          <p:cNvPicPr>
            <a:picLocks noChangeAspect="1" noChangeArrowheads="1"/>
          </p:cNvPicPr>
          <p:nvPr/>
        </p:nvPicPr>
        <p:blipFill>
          <a:blip r:embed="rId19" cstate="print"/>
          <a:srcRect/>
          <a:stretch>
            <a:fillRect/>
          </a:stretch>
        </p:blipFill>
        <p:spPr bwMode="auto">
          <a:xfrm>
            <a:off x="7543800" y="4495800"/>
            <a:ext cx="976313" cy="862013"/>
          </a:xfrm>
          <a:prstGeom prst="rect">
            <a:avLst/>
          </a:prstGeom>
          <a:noFill/>
          <a:ln w="9525">
            <a:noFill/>
            <a:miter lim="800000"/>
            <a:headEnd/>
            <a:tailEnd/>
          </a:ln>
        </p:spPr>
      </p:pic>
      <p:pic>
        <p:nvPicPr>
          <p:cNvPr id="59412" name="Picture 8" descr="NCOIC"/>
          <p:cNvPicPr>
            <a:picLocks noChangeAspect="1" noChangeArrowheads="1"/>
          </p:cNvPicPr>
          <p:nvPr/>
        </p:nvPicPr>
        <p:blipFill>
          <a:blip r:embed="rId20" cstate="print"/>
          <a:srcRect/>
          <a:stretch>
            <a:fillRect/>
          </a:stretch>
        </p:blipFill>
        <p:spPr bwMode="auto">
          <a:xfrm>
            <a:off x="2571750" y="5572125"/>
            <a:ext cx="1666875" cy="428625"/>
          </a:xfrm>
          <a:prstGeom prst="rect">
            <a:avLst/>
          </a:prstGeom>
          <a:noFill/>
          <a:ln w="9525">
            <a:noFill/>
            <a:miter lim="800000"/>
            <a:headEnd/>
            <a:tailEnd/>
          </a:ln>
        </p:spPr>
      </p:pic>
      <p:pic>
        <p:nvPicPr>
          <p:cNvPr id="59413" name="Picture 10" descr="OSGeo"/>
          <p:cNvPicPr>
            <a:picLocks noChangeAspect="1" noChangeArrowheads="1"/>
          </p:cNvPicPr>
          <p:nvPr/>
        </p:nvPicPr>
        <p:blipFill>
          <a:blip r:embed="rId21" cstate="print"/>
          <a:srcRect/>
          <a:stretch>
            <a:fillRect/>
          </a:stretch>
        </p:blipFill>
        <p:spPr bwMode="auto">
          <a:xfrm>
            <a:off x="7239000" y="3581400"/>
            <a:ext cx="1423988" cy="636588"/>
          </a:xfrm>
          <a:prstGeom prst="rect">
            <a:avLst/>
          </a:prstGeom>
          <a:noFill/>
          <a:ln w="9525">
            <a:noFill/>
            <a:miter lim="800000"/>
            <a:headEnd/>
            <a:tailEnd/>
          </a:ln>
        </p:spPr>
      </p:pic>
      <p:pic>
        <p:nvPicPr>
          <p:cNvPr id="59414" name="Picture 12" descr="OGF"/>
          <p:cNvPicPr>
            <a:picLocks noChangeAspect="1" noChangeArrowheads="1"/>
          </p:cNvPicPr>
          <p:nvPr/>
        </p:nvPicPr>
        <p:blipFill>
          <a:blip r:embed="rId22" cstate="print"/>
          <a:srcRect/>
          <a:stretch>
            <a:fillRect/>
          </a:stretch>
        </p:blipFill>
        <p:spPr bwMode="auto">
          <a:xfrm>
            <a:off x="3225800" y="1066800"/>
            <a:ext cx="1560513" cy="838200"/>
          </a:xfrm>
          <a:prstGeom prst="rect">
            <a:avLst/>
          </a:prstGeom>
          <a:noFill/>
          <a:ln w="9525">
            <a:noFill/>
            <a:miter lim="800000"/>
            <a:headEnd/>
            <a:tailEnd/>
          </a:ln>
        </p:spPr>
      </p:pic>
      <p:pic>
        <p:nvPicPr>
          <p:cNvPr id="59415" name="Picture 14" descr="OSCRE"/>
          <p:cNvPicPr>
            <a:picLocks noChangeAspect="1" noChangeArrowheads="1"/>
          </p:cNvPicPr>
          <p:nvPr/>
        </p:nvPicPr>
        <p:blipFill>
          <a:blip r:embed="rId23" cstate="print"/>
          <a:srcRect/>
          <a:stretch>
            <a:fillRect/>
          </a:stretch>
        </p:blipFill>
        <p:spPr bwMode="auto">
          <a:xfrm>
            <a:off x="5334000" y="4267200"/>
            <a:ext cx="757238" cy="588963"/>
          </a:xfrm>
          <a:prstGeom prst="rect">
            <a:avLst/>
          </a:prstGeom>
          <a:noFill/>
          <a:ln w="9525">
            <a:noFill/>
            <a:miter lim="800000"/>
            <a:headEnd/>
            <a:tailEnd/>
          </a:ln>
        </p:spPr>
      </p:pic>
      <p:pic>
        <p:nvPicPr>
          <p:cNvPr id="59416" name="Picture 2" descr="WMO"/>
          <p:cNvPicPr>
            <a:picLocks noChangeAspect="1" noChangeArrowheads="1"/>
          </p:cNvPicPr>
          <p:nvPr/>
        </p:nvPicPr>
        <p:blipFill>
          <a:blip r:embed="rId24" cstate="print"/>
          <a:srcRect r="20705"/>
          <a:stretch>
            <a:fillRect/>
          </a:stretch>
        </p:blipFill>
        <p:spPr bwMode="auto">
          <a:xfrm>
            <a:off x="1590675" y="3135313"/>
            <a:ext cx="2362200" cy="474662"/>
          </a:xfrm>
          <a:prstGeom prst="rect">
            <a:avLst/>
          </a:prstGeom>
          <a:noFill/>
          <a:ln w="9525">
            <a:noFill/>
            <a:miter lim="800000"/>
            <a:headEnd/>
            <a:tailEnd/>
          </a:ln>
        </p:spPr>
      </p:pic>
      <p:pic>
        <p:nvPicPr>
          <p:cNvPr id="59417" name="Picture 4" descr="AGILE"/>
          <p:cNvPicPr>
            <a:picLocks noChangeAspect="1" noChangeArrowheads="1"/>
          </p:cNvPicPr>
          <p:nvPr/>
        </p:nvPicPr>
        <p:blipFill>
          <a:blip r:embed="rId25" cstate="print"/>
          <a:srcRect/>
          <a:stretch>
            <a:fillRect/>
          </a:stretch>
        </p:blipFill>
        <p:spPr bwMode="auto">
          <a:xfrm>
            <a:off x="7042150" y="2160588"/>
            <a:ext cx="1787525" cy="314325"/>
          </a:xfrm>
          <a:prstGeom prst="rect">
            <a:avLst/>
          </a:prstGeom>
          <a:noFill/>
          <a:ln w="9525">
            <a:noFill/>
            <a:miter lim="800000"/>
            <a:headEnd/>
            <a:tailEnd/>
          </a:ln>
        </p:spPr>
      </p:pic>
      <p:sp>
        <p:nvSpPr>
          <p:cNvPr id="26" name="Slide Number Placeholder 25"/>
          <p:cNvSpPr>
            <a:spLocks noGrp="1"/>
          </p:cNvSpPr>
          <p:nvPr>
            <p:ph type="sldNum" sz="quarter" idx="11"/>
          </p:nvPr>
        </p:nvSpPr>
        <p:spPr/>
        <p:txBody>
          <a:bodyPr/>
          <a:lstStyle/>
          <a:p>
            <a:pPr>
              <a:defRPr/>
            </a:pPr>
            <a:fld id="{A5337163-D6C7-4ACE-B573-0DD722F7655E}" type="slidenum">
              <a:rPr lang="ja-JP" altLang="en-US" smtClean="0"/>
              <a:pPr>
                <a:defRPr/>
              </a:pPr>
              <a:t>22</a:t>
            </a:fld>
            <a:endParaRPr lang="en-US" altLang="ja-JP"/>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effectLst>
                  <a:outerShdw blurRad="38100" dist="38100" dir="2700000" algn="tl">
                    <a:srgbClr val="C0C0C0"/>
                  </a:outerShdw>
                </a:effectLst>
              </a:rPr>
              <a:t>Example Member Organizations</a:t>
            </a:r>
          </a:p>
        </p:txBody>
      </p:sp>
      <p:pic>
        <p:nvPicPr>
          <p:cNvPr id="65540" name="Picture 7" descr="bentley-logo.gif"/>
          <p:cNvPicPr>
            <a:picLocks noChangeAspect="1"/>
          </p:cNvPicPr>
          <p:nvPr/>
        </p:nvPicPr>
        <p:blipFill>
          <a:blip r:embed="rId3" cstate="print"/>
          <a:srcRect/>
          <a:stretch>
            <a:fillRect/>
          </a:stretch>
        </p:blipFill>
        <p:spPr bwMode="auto">
          <a:xfrm>
            <a:off x="6189663" y="4419600"/>
            <a:ext cx="1658937" cy="514350"/>
          </a:xfrm>
          <a:prstGeom prst="rect">
            <a:avLst/>
          </a:prstGeom>
          <a:solidFill>
            <a:schemeClr val="tx1"/>
          </a:solidFill>
          <a:ln w="9525">
            <a:noFill/>
            <a:miter lim="800000"/>
            <a:headEnd/>
            <a:tailEnd/>
          </a:ln>
        </p:spPr>
      </p:pic>
      <p:pic>
        <p:nvPicPr>
          <p:cNvPr id="65541" name="Picture 10" descr="Picture 17.png"/>
          <p:cNvPicPr>
            <a:picLocks noChangeAspect="1"/>
          </p:cNvPicPr>
          <p:nvPr/>
        </p:nvPicPr>
        <p:blipFill>
          <a:blip r:embed="rId4" cstate="print"/>
          <a:srcRect l="3790" t="5070" b="30426"/>
          <a:stretch>
            <a:fillRect/>
          </a:stretch>
        </p:blipFill>
        <p:spPr bwMode="auto">
          <a:xfrm>
            <a:off x="4318000" y="1897063"/>
            <a:ext cx="1436688" cy="493712"/>
          </a:xfrm>
          <a:prstGeom prst="rect">
            <a:avLst/>
          </a:prstGeom>
          <a:noFill/>
          <a:ln w="9525">
            <a:noFill/>
            <a:miter lim="800000"/>
            <a:headEnd/>
            <a:tailEnd/>
          </a:ln>
        </p:spPr>
      </p:pic>
      <p:pic>
        <p:nvPicPr>
          <p:cNvPr id="65542" name="Picture 11" descr="Picture 7.png"/>
          <p:cNvPicPr>
            <a:picLocks noChangeAspect="1"/>
          </p:cNvPicPr>
          <p:nvPr/>
        </p:nvPicPr>
        <p:blipFill>
          <a:blip r:embed="rId5" cstate="print"/>
          <a:srcRect b="20872"/>
          <a:stretch>
            <a:fillRect/>
          </a:stretch>
        </p:blipFill>
        <p:spPr bwMode="auto">
          <a:xfrm>
            <a:off x="4103688" y="3333750"/>
            <a:ext cx="1870075" cy="552450"/>
          </a:xfrm>
          <a:prstGeom prst="rect">
            <a:avLst/>
          </a:prstGeom>
          <a:noFill/>
          <a:ln w="9525">
            <a:noFill/>
            <a:miter lim="800000"/>
            <a:headEnd/>
            <a:tailEnd/>
          </a:ln>
        </p:spPr>
      </p:pic>
      <p:pic>
        <p:nvPicPr>
          <p:cNvPr id="65543" name="Picture 12" descr="Picture 2.png"/>
          <p:cNvPicPr>
            <a:picLocks noChangeAspect="1"/>
          </p:cNvPicPr>
          <p:nvPr/>
        </p:nvPicPr>
        <p:blipFill>
          <a:blip r:embed="rId6" cstate="print"/>
          <a:srcRect t="5626" b="5626"/>
          <a:stretch>
            <a:fillRect/>
          </a:stretch>
        </p:blipFill>
        <p:spPr bwMode="auto">
          <a:xfrm>
            <a:off x="2555776" y="2924944"/>
            <a:ext cx="2044700" cy="606425"/>
          </a:xfrm>
          <a:prstGeom prst="rect">
            <a:avLst/>
          </a:prstGeom>
          <a:noFill/>
          <a:ln w="9525">
            <a:noFill/>
            <a:miter lim="800000"/>
            <a:headEnd/>
            <a:tailEnd/>
          </a:ln>
        </p:spPr>
      </p:pic>
      <p:pic>
        <p:nvPicPr>
          <p:cNvPr id="65544" name="Picture 13" descr="Picture 21.png"/>
          <p:cNvPicPr>
            <a:picLocks noChangeAspect="1"/>
          </p:cNvPicPr>
          <p:nvPr/>
        </p:nvPicPr>
        <p:blipFill>
          <a:blip r:embed="rId7" cstate="print"/>
          <a:srcRect l="27396" t="4736" r="31308" b="18950"/>
          <a:stretch>
            <a:fillRect/>
          </a:stretch>
        </p:blipFill>
        <p:spPr bwMode="auto">
          <a:xfrm>
            <a:off x="7470775" y="1382713"/>
            <a:ext cx="1143000" cy="873125"/>
          </a:xfrm>
          <a:prstGeom prst="rect">
            <a:avLst/>
          </a:prstGeom>
          <a:noFill/>
          <a:ln w="9525">
            <a:noFill/>
            <a:miter lim="800000"/>
            <a:headEnd/>
            <a:tailEnd/>
          </a:ln>
        </p:spPr>
      </p:pic>
      <p:pic>
        <p:nvPicPr>
          <p:cNvPr id="65545" name="Picture 15" descr="Picture 4.png"/>
          <p:cNvPicPr>
            <a:picLocks noChangeAspect="1"/>
          </p:cNvPicPr>
          <p:nvPr/>
        </p:nvPicPr>
        <p:blipFill>
          <a:blip r:embed="rId8" cstate="print"/>
          <a:srcRect t="10143" r="3751" b="10143"/>
          <a:stretch>
            <a:fillRect/>
          </a:stretch>
        </p:blipFill>
        <p:spPr bwMode="auto">
          <a:xfrm>
            <a:off x="7307263" y="3489325"/>
            <a:ext cx="1590675" cy="487363"/>
          </a:xfrm>
          <a:prstGeom prst="rect">
            <a:avLst/>
          </a:prstGeom>
          <a:noFill/>
          <a:ln w="9525">
            <a:noFill/>
            <a:miter lim="800000"/>
            <a:headEnd/>
            <a:tailEnd/>
          </a:ln>
        </p:spPr>
      </p:pic>
      <p:pic>
        <p:nvPicPr>
          <p:cNvPr id="65546" name="Picture 17" descr="Picture 20.png"/>
          <p:cNvPicPr>
            <a:picLocks noChangeAspect="1"/>
          </p:cNvPicPr>
          <p:nvPr/>
        </p:nvPicPr>
        <p:blipFill>
          <a:blip r:embed="rId9" cstate="print"/>
          <a:srcRect l="3770" t="4736" r="3770" b="18950"/>
          <a:stretch>
            <a:fillRect/>
          </a:stretch>
        </p:blipFill>
        <p:spPr bwMode="auto">
          <a:xfrm>
            <a:off x="185738" y="2127250"/>
            <a:ext cx="1519237" cy="498475"/>
          </a:xfrm>
          <a:prstGeom prst="rect">
            <a:avLst/>
          </a:prstGeom>
          <a:noFill/>
          <a:ln w="9525">
            <a:noFill/>
            <a:miter lim="800000"/>
            <a:headEnd/>
            <a:tailEnd/>
          </a:ln>
        </p:spPr>
      </p:pic>
      <p:pic>
        <p:nvPicPr>
          <p:cNvPr id="65547" name="Picture 18" descr="Picture 5.png"/>
          <p:cNvPicPr>
            <a:picLocks noChangeAspect="1"/>
          </p:cNvPicPr>
          <p:nvPr/>
        </p:nvPicPr>
        <p:blipFill>
          <a:blip r:embed="rId10" cstate="print"/>
          <a:srcRect l="11678" t="10590" r="7785" b="10590"/>
          <a:stretch>
            <a:fillRect/>
          </a:stretch>
        </p:blipFill>
        <p:spPr bwMode="auto">
          <a:xfrm>
            <a:off x="6300192" y="1052736"/>
            <a:ext cx="1362075" cy="490537"/>
          </a:xfrm>
          <a:prstGeom prst="rect">
            <a:avLst/>
          </a:prstGeom>
          <a:noFill/>
          <a:ln w="9525">
            <a:noFill/>
            <a:miter lim="800000"/>
            <a:headEnd/>
            <a:tailEnd/>
          </a:ln>
        </p:spPr>
      </p:pic>
      <p:pic>
        <p:nvPicPr>
          <p:cNvPr id="65548" name="Picture 2" descr="Northrop Grumman"/>
          <p:cNvPicPr>
            <a:picLocks noChangeAspect="1" noChangeArrowheads="1"/>
          </p:cNvPicPr>
          <p:nvPr/>
        </p:nvPicPr>
        <p:blipFill>
          <a:blip r:embed="rId11" cstate="print"/>
          <a:srcRect/>
          <a:stretch>
            <a:fillRect/>
          </a:stretch>
        </p:blipFill>
        <p:spPr bwMode="auto">
          <a:xfrm>
            <a:off x="287338" y="1360488"/>
            <a:ext cx="2576512" cy="642937"/>
          </a:xfrm>
          <a:prstGeom prst="rect">
            <a:avLst/>
          </a:prstGeom>
          <a:noFill/>
          <a:ln w="9525">
            <a:noFill/>
            <a:miter lim="800000"/>
            <a:headEnd/>
            <a:tailEnd/>
          </a:ln>
        </p:spPr>
      </p:pic>
      <p:pic>
        <p:nvPicPr>
          <p:cNvPr id="65549" name="Picture 6" descr="http://www.opengeospatial.org/pub/www/logoholder/oracle_logo.gif"/>
          <p:cNvPicPr>
            <a:picLocks noChangeAspect="1" noChangeArrowheads="1"/>
          </p:cNvPicPr>
          <p:nvPr/>
        </p:nvPicPr>
        <p:blipFill>
          <a:blip r:embed="rId12" cstate="print"/>
          <a:srcRect/>
          <a:stretch>
            <a:fillRect/>
          </a:stretch>
        </p:blipFill>
        <p:spPr bwMode="auto">
          <a:xfrm>
            <a:off x="2411760" y="1628800"/>
            <a:ext cx="1666875" cy="571500"/>
          </a:xfrm>
          <a:prstGeom prst="rect">
            <a:avLst/>
          </a:prstGeom>
          <a:noFill/>
          <a:ln w="9525">
            <a:noFill/>
            <a:miter lim="800000"/>
            <a:headEnd/>
            <a:tailEnd/>
          </a:ln>
        </p:spPr>
      </p:pic>
      <p:pic>
        <p:nvPicPr>
          <p:cNvPr id="65550" name="Picture 8" descr="http://www.opengeospatial.org/pub/www/logoholder/bae_logo.gif"/>
          <p:cNvPicPr>
            <a:picLocks noChangeAspect="1" noChangeArrowheads="1"/>
          </p:cNvPicPr>
          <p:nvPr/>
        </p:nvPicPr>
        <p:blipFill>
          <a:blip r:embed="rId13" cstate="print"/>
          <a:srcRect/>
          <a:stretch>
            <a:fillRect/>
          </a:stretch>
        </p:blipFill>
        <p:spPr bwMode="auto">
          <a:xfrm>
            <a:off x="182563" y="2786063"/>
            <a:ext cx="1701800" cy="584200"/>
          </a:xfrm>
          <a:prstGeom prst="rect">
            <a:avLst/>
          </a:prstGeom>
          <a:noFill/>
          <a:ln w="9525">
            <a:noFill/>
            <a:miter lim="800000"/>
            <a:headEnd/>
            <a:tailEnd/>
          </a:ln>
        </p:spPr>
      </p:pic>
      <p:pic>
        <p:nvPicPr>
          <p:cNvPr id="65551" name="Picture 10" descr="Digital Globe"/>
          <p:cNvPicPr>
            <a:picLocks noChangeAspect="1" noChangeArrowheads="1"/>
          </p:cNvPicPr>
          <p:nvPr/>
        </p:nvPicPr>
        <p:blipFill>
          <a:blip r:embed="rId14" cstate="print"/>
          <a:srcRect l="10614" t="39474" b="13155"/>
          <a:stretch>
            <a:fillRect/>
          </a:stretch>
        </p:blipFill>
        <p:spPr bwMode="auto">
          <a:xfrm>
            <a:off x="2736850" y="4021138"/>
            <a:ext cx="1500188" cy="357187"/>
          </a:xfrm>
          <a:prstGeom prst="rect">
            <a:avLst/>
          </a:prstGeom>
          <a:noFill/>
          <a:ln w="9525">
            <a:noFill/>
            <a:miter lim="800000"/>
            <a:headEnd/>
            <a:tailEnd/>
          </a:ln>
        </p:spPr>
      </p:pic>
      <p:pic>
        <p:nvPicPr>
          <p:cNvPr id="65552" name="Picture 16" descr="http://t3.gstatic.com/images?q=tbn:4Mq7fC_Gt3XCBM:http://www.mywalkin.com/it/wp-content/uploads/infotech_logo.GIF"/>
          <p:cNvPicPr>
            <a:picLocks noChangeAspect="1" noChangeArrowheads="1"/>
          </p:cNvPicPr>
          <p:nvPr/>
        </p:nvPicPr>
        <p:blipFill>
          <a:blip r:embed="rId15" cstate="print"/>
          <a:srcRect/>
          <a:stretch>
            <a:fillRect/>
          </a:stretch>
        </p:blipFill>
        <p:spPr bwMode="auto">
          <a:xfrm>
            <a:off x="1827213" y="2090738"/>
            <a:ext cx="1133475" cy="647700"/>
          </a:xfrm>
          <a:prstGeom prst="rect">
            <a:avLst/>
          </a:prstGeom>
          <a:noFill/>
          <a:ln w="9525">
            <a:noFill/>
            <a:miter lim="800000"/>
            <a:headEnd/>
            <a:tailEnd/>
          </a:ln>
        </p:spPr>
      </p:pic>
      <p:pic>
        <p:nvPicPr>
          <p:cNvPr id="65553" name="Picture 28" descr="See full size image"/>
          <p:cNvPicPr>
            <a:picLocks noChangeAspect="1" noChangeArrowheads="1"/>
          </p:cNvPicPr>
          <p:nvPr/>
        </p:nvPicPr>
        <p:blipFill>
          <a:blip r:embed="rId16" cstate="print"/>
          <a:srcRect/>
          <a:stretch>
            <a:fillRect/>
          </a:stretch>
        </p:blipFill>
        <p:spPr bwMode="auto">
          <a:xfrm>
            <a:off x="4625975" y="5689600"/>
            <a:ext cx="1301750" cy="319088"/>
          </a:xfrm>
          <a:prstGeom prst="rect">
            <a:avLst/>
          </a:prstGeom>
          <a:noFill/>
          <a:ln w="9525">
            <a:noFill/>
            <a:miter lim="800000"/>
            <a:headEnd/>
            <a:tailEnd/>
          </a:ln>
        </p:spPr>
      </p:pic>
      <p:pic>
        <p:nvPicPr>
          <p:cNvPr id="65554" name="Picture 2"/>
          <p:cNvPicPr>
            <a:picLocks noChangeAspect="1" noChangeArrowheads="1"/>
          </p:cNvPicPr>
          <p:nvPr/>
        </p:nvPicPr>
        <p:blipFill>
          <a:blip r:embed="rId17" cstate="print"/>
          <a:srcRect r="60196"/>
          <a:stretch>
            <a:fillRect/>
          </a:stretch>
        </p:blipFill>
        <p:spPr bwMode="auto">
          <a:xfrm>
            <a:off x="0" y="3998913"/>
            <a:ext cx="1666875" cy="487362"/>
          </a:xfrm>
          <a:prstGeom prst="rect">
            <a:avLst/>
          </a:prstGeom>
          <a:noFill/>
          <a:ln w="9525">
            <a:noFill/>
            <a:miter lim="800000"/>
            <a:headEnd/>
            <a:tailEnd/>
          </a:ln>
        </p:spPr>
      </p:pic>
      <p:pic>
        <p:nvPicPr>
          <p:cNvPr id="65555" name="Picture 4" descr="See full size image"/>
          <p:cNvPicPr>
            <a:picLocks noChangeAspect="1" noChangeArrowheads="1"/>
          </p:cNvPicPr>
          <p:nvPr/>
        </p:nvPicPr>
        <p:blipFill>
          <a:blip r:embed="rId18" cstate="print"/>
          <a:srcRect/>
          <a:stretch>
            <a:fillRect/>
          </a:stretch>
        </p:blipFill>
        <p:spPr bwMode="auto">
          <a:xfrm>
            <a:off x="635000" y="5051425"/>
            <a:ext cx="1370013" cy="801688"/>
          </a:xfrm>
          <a:prstGeom prst="rect">
            <a:avLst/>
          </a:prstGeom>
          <a:noFill/>
          <a:ln w="9525">
            <a:noFill/>
            <a:miter lim="800000"/>
            <a:headEnd/>
            <a:tailEnd/>
          </a:ln>
        </p:spPr>
      </p:pic>
      <p:pic>
        <p:nvPicPr>
          <p:cNvPr id="65556" name="Picture 8" descr="http://t2.gstatic.com/images?q=tbn:YUQ2K2NzWnRvaM:http://www.cisl.ucar.edu/nets/intro/staff/jcustard/images/ncar-logo.jpg"/>
          <p:cNvPicPr>
            <a:picLocks noChangeAspect="1" noChangeArrowheads="1"/>
          </p:cNvPicPr>
          <p:nvPr/>
        </p:nvPicPr>
        <p:blipFill>
          <a:blip r:embed="rId19" cstate="print"/>
          <a:srcRect/>
          <a:stretch>
            <a:fillRect/>
          </a:stretch>
        </p:blipFill>
        <p:spPr bwMode="auto">
          <a:xfrm>
            <a:off x="2449513" y="4537075"/>
            <a:ext cx="1106487" cy="827088"/>
          </a:xfrm>
          <a:prstGeom prst="rect">
            <a:avLst/>
          </a:prstGeom>
          <a:noFill/>
          <a:ln w="9525">
            <a:noFill/>
            <a:miter lim="800000"/>
            <a:headEnd/>
            <a:tailEnd/>
          </a:ln>
        </p:spPr>
      </p:pic>
      <p:pic>
        <p:nvPicPr>
          <p:cNvPr id="65557" name="Picture 22" descr="See full size image"/>
          <p:cNvPicPr>
            <a:picLocks noChangeAspect="1" noChangeArrowheads="1"/>
          </p:cNvPicPr>
          <p:nvPr/>
        </p:nvPicPr>
        <p:blipFill>
          <a:blip r:embed="rId20" cstate="print"/>
          <a:srcRect/>
          <a:stretch>
            <a:fillRect/>
          </a:stretch>
        </p:blipFill>
        <p:spPr bwMode="auto">
          <a:xfrm>
            <a:off x="4616450" y="4511675"/>
            <a:ext cx="1044575" cy="604838"/>
          </a:xfrm>
          <a:prstGeom prst="rect">
            <a:avLst/>
          </a:prstGeom>
          <a:noFill/>
          <a:ln w="9525">
            <a:noFill/>
            <a:miter lim="800000"/>
            <a:headEnd/>
            <a:tailEnd/>
          </a:ln>
        </p:spPr>
      </p:pic>
      <p:pic>
        <p:nvPicPr>
          <p:cNvPr id="65558" name="Picture 4" descr="IBM"/>
          <p:cNvPicPr>
            <a:picLocks noChangeAspect="1" noChangeArrowheads="1"/>
          </p:cNvPicPr>
          <p:nvPr/>
        </p:nvPicPr>
        <p:blipFill>
          <a:blip r:embed="rId21" cstate="print"/>
          <a:srcRect/>
          <a:stretch>
            <a:fillRect/>
          </a:stretch>
        </p:blipFill>
        <p:spPr bwMode="auto">
          <a:xfrm>
            <a:off x="2327275" y="5705475"/>
            <a:ext cx="1006475" cy="525463"/>
          </a:xfrm>
          <a:prstGeom prst="rect">
            <a:avLst/>
          </a:prstGeom>
          <a:noFill/>
          <a:ln w="9525">
            <a:noFill/>
            <a:miter lim="800000"/>
            <a:headEnd/>
            <a:tailEnd/>
          </a:ln>
        </p:spPr>
      </p:pic>
      <p:pic>
        <p:nvPicPr>
          <p:cNvPr id="65559" name="Picture 10" descr="See full size image"/>
          <p:cNvPicPr>
            <a:picLocks noChangeAspect="1" noChangeArrowheads="1"/>
          </p:cNvPicPr>
          <p:nvPr/>
        </p:nvPicPr>
        <p:blipFill>
          <a:blip r:embed="rId22" cstate="print"/>
          <a:srcRect/>
          <a:stretch>
            <a:fillRect/>
          </a:stretch>
        </p:blipFill>
        <p:spPr bwMode="auto">
          <a:xfrm>
            <a:off x="7239000" y="5602288"/>
            <a:ext cx="1276350" cy="638175"/>
          </a:xfrm>
          <a:prstGeom prst="rect">
            <a:avLst/>
          </a:prstGeom>
          <a:noFill/>
          <a:ln w="9525">
            <a:noFill/>
            <a:miter lim="800000"/>
            <a:headEnd/>
            <a:tailEnd/>
          </a:ln>
        </p:spPr>
      </p:pic>
      <p:pic>
        <p:nvPicPr>
          <p:cNvPr id="65560" name="Picture 24"/>
          <p:cNvPicPr>
            <a:picLocks noChangeAspect="1"/>
          </p:cNvPicPr>
          <p:nvPr/>
        </p:nvPicPr>
        <p:blipFill>
          <a:blip r:embed="rId23" cstate="print"/>
          <a:srcRect t="36667" b="36665"/>
          <a:stretch>
            <a:fillRect/>
          </a:stretch>
        </p:blipFill>
        <p:spPr bwMode="auto">
          <a:xfrm>
            <a:off x="6172200" y="2514600"/>
            <a:ext cx="1905000" cy="406400"/>
          </a:xfrm>
          <a:prstGeom prst="rect">
            <a:avLst/>
          </a:prstGeom>
          <a:noFill/>
          <a:ln w="9525">
            <a:noFill/>
            <a:miter lim="800000"/>
            <a:headEnd/>
            <a:tailEnd/>
          </a:ln>
        </p:spPr>
      </p:pic>
      <p:pic>
        <p:nvPicPr>
          <p:cNvPr id="105474" name="Picture 2" descr="http://www.pbsworks.com/altairadmin/images/resource_library/graphics-en-US/aist_logo.jpg"/>
          <p:cNvPicPr>
            <a:picLocks noChangeAspect="1" noChangeArrowheads="1"/>
          </p:cNvPicPr>
          <p:nvPr/>
        </p:nvPicPr>
        <p:blipFill>
          <a:blip r:embed="rId24" cstate="print"/>
          <a:srcRect/>
          <a:stretch>
            <a:fillRect/>
          </a:stretch>
        </p:blipFill>
        <p:spPr bwMode="auto">
          <a:xfrm>
            <a:off x="2843808" y="1052736"/>
            <a:ext cx="1838325" cy="428626"/>
          </a:xfrm>
          <a:prstGeom prst="rect">
            <a:avLst/>
          </a:prstGeom>
          <a:noFill/>
        </p:spPr>
      </p:pic>
      <p:sp>
        <p:nvSpPr>
          <p:cNvPr id="26" name="Slide Number Placeholder 25"/>
          <p:cNvSpPr>
            <a:spLocks noGrp="1"/>
          </p:cNvSpPr>
          <p:nvPr>
            <p:ph type="sldNum" sz="quarter" idx="11"/>
          </p:nvPr>
        </p:nvSpPr>
        <p:spPr/>
        <p:txBody>
          <a:bodyPr/>
          <a:lstStyle/>
          <a:p>
            <a:pPr>
              <a:defRPr/>
            </a:pPr>
            <a:fld id="{CE0353D2-D286-46A0-9D23-FC9F433A838B}" type="slidenum">
              <a:rPr lang="ja-JP" altLang="en-US" smtClean="0"/>
              <a:pPr>
                <a:defRPr/>
              </a:pPr>
              <a:t>23</a:t>
            </a:fld>
            <a:endParaRPr lang="en-US" altLang="ja-JP"/>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424" y="188913"/>
            <a:ext cx="7812088" cy="954087"/>
          </a:xfrm>
        </p:spPr>
        <p:txBody>
          <a:bodyPr/>
          <a:lstStyle/>
          <a:p>
            <a:r>
              <a:rPr lang="en-US" sz="4000" dirty="0" smtClean="0"/>
              <a:t>Satellite Field Integrator (SFI)</a:t>
            </a:r>
            <a:endParaRPr lang="th-TH" sz="4000" dirty="0"/>
          </a:p>
        </p:txBody>
      </p:sp>
      <p:sp>
        <p:nvSpPr>
          <p:cNvPr id="3" name="Content Placeholder 2"/>
          <p:cNvSpPr>
            <a:spLocks noGrp="1"/>
          </p:cNvSpPr>
          <p:nvPr>
            <p:ph idx="1"/>
          </p:nvPr>
        </p:nvSpPr>
        <p:spPr>
          <a:xfrm>
            <a:off x="468312" y="1484784"/>
            <a:ext cx="8424167" cy="4525962"/>
          </a:xfrm>
        </p:spPr>
        <p:txBody>
          <a:bodyPr/>
          <a:lstStyle/>
          <a:p>
            <a:pPr lvl="1"/>
            <a:endParaRPr lang="en-US" sz="1000" dirty="0" smtClean="0"/>
          </a:p>
          <a:p>
            <a:r>
              <a:rPr lang="en-US" sz="2400" dirty="0" smtClean="0"/>
              <a:t>The development is based on various open standards of OGC Web Service specifications such as </a:t>
            </a:r>
          </a:p>
          <a:p>
            <a:pPr lvl="1"/>
            <a:endParaRPr lang="en-US" sz="2000" dirty="0" smtClean="0"/>
          </a:p>
          <a:p>
            <a:pPr lvl="1"/>
            <a:r>
              <a:rPr lang="en-US" sz="2000" dirty="0" smtClean="0"/>
              <a:t>Web Mapping Service (WMS) </a:t>
            </a:r>
          </a:p>
          <a:p>
            <a:pPr lvl="1"/>
            <a:endParaRPr lang="en-US" sz="2000" dirty="0" smtClean="0"/>
          </a:p>
          <a:p>
            <a:pPr lvl="1"/>
            <a:r>
              <a:rPr lang="en-US" sz="2000" dirty="0" smtClean="0"/>
              <a:t>Web Coverage Service (WCS)</a:t>
            </a:r>
          </a:p>
          <a:p>
            <a:pPr lvl="1"/>
            <a:endParaRPr lang="en-US" sz="2000" dirty="0" smtClean="0"/>
          </a:p>
          <a:p>
            <a:pPr lvl="1"/>
            <a:r>
              <a:rPr lang="en-US" sz="2000" dirty="0" smtClean="0"/>
              <a:t>Sensor Observation Service (SOS)</a:t>
            </a:r>
          </a:p>
          <a:p>
            <a:pPr lvl="1"/>
            <a:endParaRPr lang="en-US" sz="2000" dirty="0" smtClean="0"/>
          </a:p>
          <a:p>
            <a:pPr lvl="1"/>
            <a:r>
              <a:rPr lang="en-US" sz="2000" dirty="0" smtClean="0"/>
              <a:t>Web Processing Service (WPS)</a:t>
            </a:r>
          </a:p>
          <a:p>
            <a:pPr lvl="1"/>
            <a:endParaRPr lang="en-US" sz="2000" dirty="0" smtClean="0"/>
          </a:p>
          <a:p>
            <a:endParaRPr lang="th-TH"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24</a:t>
            </a:fld>
            <a:endParaRPr lang="en-US" altLang="ja-JP"/>
          </a:p>
        </p:txBody>
      </p:sp>
    </p:spTree>
  </p:cSld>
  <p:clrMapOvr>
    <a:masterClrMapping/>
  </p:clrMapOvr>
  <p:transition advTm="19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Rectangle 181"/>
          <p:cNvSpPr/>
          <p:nvPr/>
        </p:nvSpPr>
        <p:spPr bwMode="auto">
          <a:xfrm>
            <a:off x="-468560" y="0"/>
            <a:ext cx="961256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grpSp>
        <p:nvGrpSpPr>
          <p:cNvPr id="2" name="Group 86"/>
          <p:cNvGrpSpPr>
            <a:grpSpLocks/>
          </p:cNvGrpSpPr>
          <p:nvPr/>
        </p:nvGrpSpPr>
        <p:grpSpPr bwMode="auto">
          <a:xfrm>
            <a:off x="107504" y="5400600"/>
            <a:ext cx="2088232" cy="836711"/>
            <a:chOff x="285720" y="1500175"/>
            <a:chExt cx="3314723" cy="1143007"/>
          </a:xfrm>
        </p:grpSpPr>
        <p:sp>
          <p:nvSpPr>
            <p:cNvPr id="56" name="Rectangle 55"/>
            <p:cNvSpPr/>
            <p:nvPr/>
          </p:nvSpPr>
          <p:spPr bwMode="auto">
            <a:xfrm>
              <a:off x="285720" y="1643504"/>
              <a:ext cx="3314723" cy="9996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57" name="Rounded Rectangle 56"/>
            <p:cNvSpPr/>
            <p:nvPr/>
          </p:nvSpPr>
          <p:spPr bwMode="auto">
            <a:xfrm>
              <a:off x="428339" y="1912352"/>
              <a:ext cx="3029483" cy="571503"/>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err="1" smtClean="0">
                  <a:solidFill>
                    <a:schemeClr val="tx1"/>
                  </a:solidFill>
                  <a:latin typeface="Constantia" pitchFamily="18" charset="0"/>
                  <a:cs typeface="Angsana New" pitchFamily="18" charset="-34"/>
                </a:rPr>
                <a:t>LiveE</a:t>
              </a:r>
              <a:r>
                <a:rPr lang="en-US" sz="1400" dirty="0" smtClean="0">
                  <a:solidFill>
                    <a:schemeClr val="tx1"/>
                  </a:solidFill>
                  <a:latin typeface="Constantia" pitchFamily="18" charset="0"/>
                  <a:cs typeface="Angsana New" pitchFamily="18" charset="-34"/>
                </a:rPr>
                <a:t>! Sensor </a:t>
              </a:r>
              <a:r>
                <a:rPr lang="en-US" sz="1400" dirty="0">
                  <a:solidFill>
                    <a:schemeClr val="tx1"/>
                  </a:solidFill>
                  <a:latin typeface="Constantia" pitchFamily="18" charset="0"/>
                  <a:cs typeface="Angsana New" pitchFamily="18" charset="-34"/>
                </a:rPr>
                <a:t>Node</a:t>
              </a:r>
              <a:endParaRPr lang="th-TH" sz="1400" dirty="0">
                <a:solidFill>
                  <a:schemeClr val="tx1"/>
                </a:solidFill>
                <a:latin typeface="Constantia" pitchFamily="18" charset="0"/>
                <a:cs typeface="Angsana New" pitchFamily="18" charset="-34"/>
              </a:endParaRPr>
            </a:p>
          </p:txBody>
        </p:sp>
        <p:sp>
          <p:nvSpPr>
            <p:cNvPr id="58" name="Rectangle 57"/>
            <p:cNvSpPr/>
            <p:nvPr/>
          </p:nvSpPr>
          <p:spPr bwMode="auto">
            <a:xfrm>
              <a:off x="1414440" y="1500175"/>
              <a:ext cx="1042995" cy="356062"/>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2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Node</a:t>
              </a:r>
              <a:endParaRPr lang="th-TH" sz="12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grpSp>
        <p:nvGrpSpPr>
          <p:cNvPr id="3" name="Group 86"/>
          <p:cNvGrpSpPr>
            <a:grpSpLocks/>
          </p:cNvGrpSpPr>
          <p:nvPr/>
        </p:nvGrpSpPr>
        <p:grpSpPr bwMode="auto">
          <a:xfrm>
            <a:off x="6300192" y="5446567"/>
            <a:ext cx="2736304" cy="836712"/>
            <a:chOff x="285720" y="1500174"/>
            <a:chExt cx="3314723" cy="1143008"/>
          </a:xfrm>
        </p:grpSpPr>
        <p:sp>
          <p:nvSpPr>
            <p:cNvPr id="64" name="Rectangle 63"/>
            <p:cNvSpPr/>
            <p:nvPr/>
          </p:nvSpPr>
          <p:spPr bwMode="auto">
            <a:xfrm>
              <a:off x="285720" y="1643504"/>
              <a:ext cx="3314723" cy="9996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5" name="Rounded Rectangle 64"/>
            <p:cNvSpPr/>
            <p:nvPr/>
          </p:nvSpPr>
          <p:spPr bwMode="auto">
            <a:xfrm>
              <a:off x="428340" y="1912352"/>
              <a:ext cx="3029483" cy="571503"/>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lstStyle/>
            <a:p>
              <a:pPr algn="ctr"/>
              <a:r>
                <a:rPr lang="en-US" sz="1400" dirty="0" smtClean="0">
                  <a:solidFill>
                    <a:schemeClr val="tx1"/>
                  </a:solidFill>
                  <a:latin typeface="Constantia" pitchFamily="18" charset="0"/>
                  <a:cs typeface="Angsana New" pitchFamily="18" charset="-34"/>
                </a:rPr>
                <a:t>MODIS Dataset</a:t>
              </a:r>
              <a:endParaRPr lang="th-TH" sz="1400" dirty="0">
                <a:solidFill>
                  <a:schemeClr val="tx1"/>
                </a:solidFill>
                <a:latin typeface="Constantia" pitchFamily="18" charset="0"/>
                <a:cs typeface="Angsana New" pitchFamily="18" charset="-34"/>
              </a:endParaRPr>
            </a:p>
          </p:txBody>
        </p:sp>
        <p:sp>
          <p:nvSpPr>
            <p:cNvPr id="66" name="Rectangle 65"/>
            <p:cNvSpPr/>
            <p:nvPr/>
          </p:nvSpPr>
          <p:spPr bwMode="auto">
            <a:xfrm>
              <a:off x="1449709" y="1500174"/>
              <a:ext cx="1016750" cy="327847"/>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200" b="1" dirty="0" smtClean="0">
                  <a:solidFill>
                    <a:schemeClr val="bg1"/>
                  </a:solidFill>
                  <a:effectLst>
                    <a:outerShdw blurRad="38100" dist="38100" dir="2700000" algn="tl">
                      <a:srgbClr val="000000">
                        <a:alpha val="43137"/>
                      </a:srgbClr>
                    </a:outerShdw>
                  </a:effectLst>
                  <a:latin typeface="Meiryo" pitchFamily="34" charset="-128"/>
                  <a:ea typeface="Meiryo" pitchFamily="34" charset="-128"/>
                </a:rPr>
                <a:t>Source</a:t>
              </a:r>
              <a:endParaRPr lang="th-TH" sz="12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sp>
        <p:nvSpPr>
          <p:cNvPr id="85" name="Rectangle 84"/>
          <p:cNvSpPr/>
          <p:nvPr/>
        </p:nvSpPr>
        <p:spPr bwMode="auto">
          <a:xfrm>
            <a:off x="72008" y="3286327"/>
            <a:ext cx="2123728" cy="172819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8" name="Rounded Rectangle 67"/>
          <p:cNvSpPr/>
          <p:nvPr/>
        </p:nvSpPr>
        <p:spPr bwMode="auto">
          <a:xfrm>
            <a:off x="231998" y="3517184"/>
            <a:ext cx="1747714" cy="1353319"/>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endParaRPr lang="en-US" sz="1800" dirty="0">
              <a:solidFill>
                <a:schemeClr val="tx1"/>
              </a:solidFill>
              <a:latin typeface="Constantia" pitchFamily="18" charset="0"/>
            </a:endParaRPr>
          </a:p>
        </p:txBody>
      </p:sp>
      <p:sp>
        <p:nvSpPr>
          <p:cNvPr id="71" name="Rectangle 70"/>
          <p:cNvSpPr/>
          <p:nvPr/>
        </p:nvSpPr>
        <p:spPr bwMode="auto">
          <a:xfrm>
            <a:off x="683568" y="3142311"/>
            <a:ext cx="885825"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SOS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4" name="Group 89"/>
          <p:cNvGrpSpPr/>
          <p:nvPr/>
        </p:nvGrpSpPr>
        <p:grpSpPr>
          <a:xfrm>
            <a:off x="6300192" y="3142311"/>
            <a:ext cx="2736303" cy="1872208"/>
            <a:chOff x="4716016" y="3645024"/>
            <a:chExt cx="2736303" cy="1872208"/>
          </a:xfrm>
        </p:grpSpPr>
        <p:sp>
          <p:nvSpPr>
            <p:cNvPr id="86" name="Rectangle 85"/>
            <p:cNvSpPr/>
            <p:nvPr/>
          </p:nvSpPr>
          <p:spPr bwMode="auto">
            <a:xfrm>
              <a:off x="4716016" y="3789040"/>
              <a:ext cx="2736303" cy="17281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69" name="Rounded Rectangle 68"/>
            <p:cNvSpPr/>
            <p:nvPr/>
          </p:nvSpPr>
          <p:spPr bwMode="auto">
            <a:xfrm>
              <a:off x="4808562" y="4005065"/>
              <a:ext cx="2571750" cy="1368151"/>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endParaRPr lang="en-US" sz="1800" dirty="0">
                <a:solidFill>
                  <a:schemeClr val="tx1"/>
                </a:solidFill>
                <a:latin typeface="Constantia" pitchFamily="18" charset="0"/>
              </a:endParaRPr>
            </a:p>
          </p:txBody>
        </p:sp>
        <p:pic>
          <p:nvPicPr>
            <p:cNvPr id="73" name="Picture 6"/>
            <p:cNvPicPr>
              <a:picLocks noChangeAspect="1" noChangeArrowheads="1"/>
            </p:cNvPicPr>
            <p:nvPr/>
          </p:nvPicPr>
          <p:blipFill>
            <a:blip r:embed="rId3" cstate="print"/>
            <a:srcRect/>
            <a:stretch>
              <a:fillRect/>
            </a:stretch>
          </p:blipFill>
          <p:spPr bwMode="auto">
            <a:xfrm>
              <a:off x="5502969" y="4291753"/>
              <a:ext cx="1285875" cy="642937"/>
            </a:xfrm>
            <a:prstGeom prst="rect">
              <a:avLst/>
            </a:prstGeom>
            <a:noFill/>
            <a:ln w="9525">
              <a:noFill/>
              <a:miter lim="800000"/>
              <a:headEnd/>
              <a:tailEnd/>
            </a:ln>
          </p:spPr>
        </p:pic>
        <p:pic>
          <p:nvPicPr>
            <p:cNvPr id="74" name="Picture 6"/>
            <p:cNvPicPr>
              <a:picLocks noChangeAspect="1" noChangeArrowheads="1"/>
            </p:cNvPicPr>
            <p:nvPr/>
          </p:nvPicPr>
          <p:blipFill>
            <a:blip r:embed="rId3" cstate="print"/>
            <a:srcRect/>
            <a:stretch>
              <a:fillRect/>
            </a:stretch>
          </p:blipFill>
          <p:spPr bwMode="auto">
            <a:xfrm>
              <a:off x="5431532" y="4434628"/>
              <a:ext cx="1285875" cy="642937"/>
            </a:xfrm>
            <a:prstGeom prst="rect">
              <a:avLst/>
            </a:prstGeom>
            <a:noFill/>
            <a:ln w="9525">
              <a:noFill/>
              <a:miter lim="800000"/>
              <a:headEnd/>
              <a:tailEnd/>
            </a:ln>
          </p:spPr>
        </p:pic>
        <p:sp>
          <p:nvSpPr>
            <p:cNvPr id="76" name="Rectangle 75"/>
            <p:cNvSpPr/>
            <p:nvPr/>
          </p:nvSpPr>
          <p:spPr bwMode="auto">
            <a:xfrm>
              <a:off x="5215508" y="3645024"/>
              <a:ext cx="1785938"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WMS, WCS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sp>
        <p:nvSpPr>
          <p:cNvPr id="77" name="Rectangle 76"/>
          <p:cNvSpPr/>
          <p:nvPr/>
        </p:nvSpPr>
        <p:spPr bwMode="auto">
          <a:xfrm>
            <a:off x="2555776" y="3286327"/>
            <a:ext cx="3384376" cy="172819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sp>
        <p:nvSpPr>
          <p:cNvPr id="78" name="Rectangle 77"/>
          <p:cNvSpPr/>
          <p:nvPr/>
        </p:nvSpPr>
        <p:spPr bwMode="auto">
          <a:xfrm>
            <a:off x="3851920" y="3140968"/>
            <a:ext cx="885825" cy="289375"/>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WPS</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5" name="Group 97"/>
          <p:cNvGrpSpPr/>
          <p:nvPr/>
        </p:nvGrpSpPr>
        <p:grpSpPr>
          <a:xfrm>
            <a:off x="2555776" y="5013176"/>
            <a:ext cx="3384376" cy="1297487"/>
            <a:chOff x="2555776" y="4869160"/>
            <a:chExt cx="3528392" cy="792088"/>
          </a:xfrm>
        </p:grpSpPr>
        <p:sp>
          <p:nvSpPr>
            <p:cNvPr id="94" name="Rectangle 93"/>
            <p:cNvSpPr/>
            <p:nvPr/>
          </p:nvSpPr>
          <p:spPr bwMode="auto">
            <a:xfrm>
              <a:off x="2555776" y="4869160"/>
              <a:ext cx="3528392" cy="79208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endParaRPr lang="th-TH" sz="1800">
                <a:solidFill>
                  <a:schemeClr val="tx1"/>
                </a:solidFill>
                <a:cs typeface="Angsana New" pitchFamily="18" charset="-34"/>
              </a:endParaRPr>
            </a:p>
          </p:txBody>
        </p:sp>
        <p:grpSp>
          <p:nvGrpSpPr>
            <p:cNvPr id="6" name="Group 154"/>
            <p:cNvGrpSpPr>
              <a:grpSpLocks/>
            </p:cNvGrpSpPr>
            <p:nvPr/>
          </p:nvGrpSpPr>
          <p:grpSpPr bwMode="auto">
            <a:xfrm>
              <a:off x="2627785" y="4941195"/>
              <a:ext cx="3384375" cy="323617"/>
              <a:chOff x="4071934" y="5052697"/>
              <a:chExt cx="4857785" cy="131282"/>
            </a:xfrm>
          </p:grpSpPr>
          <p:sp>
            <p:nvSpPr>
              <p:cNvPr id="80" name="Rounded Rectangle 79"/>
              <p:cNvSpPr/>
              <p:nvPr/>
            </p:nvSpPr>
            <p:spPr bwMode="auto">
              <a:xfrm>
                <a:off x="6500827" y="5052703"/>
                <a:ext cx="1214447"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GRASS GIS</a:t>
                </a:r>
              </a:p>
            </p:txBody>
          </p:sp>
          <p:sp>
            <p:nvSpPr>
              <p:cNvPr id="81" name="Rounded Rectangle 80"/>
              <p:cNvSpPr/>
              <p:nvPr/>
            </p:nvSpPr>
            <p:spPr bwMode="auto">
              <a:xfrm>
                <a:off x="5286381" y="5052697"/>
                <a:ext cx="1071571"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a:solidFill>
                      <a:srgbClr val="FF3399"/>
                    </a:solidFill>
                    <a:effectLst>
                      <a:glow rad="101600">
                        <a:schemeClr val="bg1">
                          <a:lumMod val="95000"/>
                          <a:alpha val="40000"/>
                        </a:schemeClr>
                      </a:glow>
                    </a:effectLst>
                  </a:rPr>
                  <a:t>rpy2</a:t>
                </a:r>
                <a:endParaRPr lang="th-TH" sz="1200" b="1" dirty="0">
                  <a:solidFill>
                    <a:srgbClr val="FF3399"/>
                  </a:solidFill>
                  <a:effectLst>
                    <a:glow rad="101600">
                      <a:schemeClr val="bg1">
                        <a:lumMod val="95000"/>
                        <a:alpha val="40000"/>
                      </a:schemeClr>
                    </a:glow>
                  </a:effectLst>
                </a:endParaRPr>
              </a:p>
            </p:txBody>
          </p:sp>
          <p:sp>
            <p:nvSpPr>
              <p:cNvPr id="82" name="Rounded Rectangle 81"/>
              <p:cNvSpPr/>
              <p:nvPr/>
            </p:nvSpPr>
            <p:spPr bwMode="auto">
              <a:xfrm>
                <a:off x="4071934" y="5052697"/>
                <a:ext cx="1071571" cy="131272"/>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a:solidFill>
                      <a:srgbClr val="FF3399"/>
                    </a:solidFill>
                    <a:effectLst>
                      <a:glow rad="101600">
                        <a:schemeClr val="bg1">
                          <a:lumMod val="95000"/>
                          <a:alpha val="40000"/>
                        </a:schemeClr>
                      </a:glow>
                    </a:effectLst>
                  </a:rPr>
                  <a:t>R</a:t>
                </a:r>
                <a:endParaRPr lang="th-TH" sz="1200" b="1" dirty="0">
                  <a:solidFill>
                    <a:srgbClr val="FF3399"/>
                  </a:solidFill>
                  <a:effectLst>
                    <a:glow rad="101600">
                      <a:schemeClr val="bg1">
                        <a:lumMod val="95000"/>
                        <a:alpha val="40000"/>
                      </a:schemeClr>
                    </a:glow>
                  </a:effectLst>
                </a:endParaRPr>
              </a:p>
            </p:txBody>
          </p:sp>
          <p:sp>
            <p:nvSpPr>
              <p:cNvPr id="83" name="Rounded Rectangle 82"/>
              <p:cNvSpPr/>
              <p:nvPr/>
            </p:nvSpPr>
            <p:spPr bwMode="auto">
              <a:xfrm>
                <a:off x="7858148" y="5052706"/>
                <a:ext cx="1071571" cy="131273"/>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GDAL</a:t>
                </a:r>
                <a:endParaRPr lang="th-TH" sz="1200" b="1" dirty="0">
                  <a:solidFill>
                    <a:srgbClr val="FF3399"/>
                  </a:solidFill>
                  <a:effectLst>
                    <a:glow rad="101600">
                      <a:schemeClr val="bg1">
                        <a:lumMod val="95000"/>
                        <a:alpha val="40000"/>
                      </a:schemeClr>
                    </a:glow>
                  </a:effectLst>
                </a:endParaRPr>
              </a:p>
            </p:txBody>
          </p:sp>
        </p:grpSp>
      </p:grpSp>
      <p:sp>
        <p:nvSpPr>
          <p:cNvPr id="84" name="Rounded Rectangle 83"/>
          <p:cNvSpPr/>
          <p:nvPr/>
        </p:nvSpPr>
        <p:spPr bwMode="auto">
          <a:xfrm>
            <a:off x="2699792" y="3502351"/>
            <a:ext cx="3096344" cy="1296144"/>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endParaRPr lang="en-US" sz="1200" dirty="0" smtClean="0">
              <a:solidFill>
                <a:schemeClr val="tx1"/>
              </a:solidFill>
              <a:latin typeface="Constantia" pitchFamily="18" charset="0"/>
              <a:cs typeface="Angsana New" pitchFamily="18" charset="-34"/>
            </a:endParaRPr>
          </a:p>
          <a:p>
            <a:pPr>
              <a:buFont typeface="Arial" pitchFamily="34" charset="0"/>
              <a:buChar char="•"/>
            </a:pPr>
            <a:r>
              <a:rPr lang="en-US" sz="1200" dirty="0" smtClean="0">
                <a:solidFill>
                  <a:schemeClr val="tx1"/>
                </a:solidFill>
                <a:latin typeface="Constantia" pitchFamily="18" charset="0"/>
                <a:cs typeface="Angsana New" pitchFamily="18" charset="-34"/>
              </a:rPr>
              <a:t> Evaluation of Relationship process</a:t>
            </a:r>
          </a:p>
          <a:p>
            <a:pPr>
              <a:buFont typeface="Arial" pitchFamily="34" charset="0"/>
              <a:buChar char="•"/>
            </a:pPr>
            <a:r>
              <a:rPr lang="en-US" sz="1200" dirty="0" smtClean="0">
                <a:solidFill>
                  <a:schemeClr val="tx1"/>
                </a:solidFill>
                <a:latin typeface="Constantia" pitchFamily="18" charset="0"/>
                <a:cs typeface="Angsana New" pitchFamily="18" charset="-34"/>
              </a:rPr>
              <a:t> </a:t>
            </a:r>
            <a:r>
              <a:rPr lang="en-US" sz="1200" dirty="0">
                <a:solidFill>
                  <a:schemeClr val="tx1"/>
                </a:solidFill>
                <a:latin typeface="Constantia" pitchFamily="18" charset="0"/>
                <a:cs typeface="Angsana New" pitchFamily="18" charset="-34"/>
              </a:rPr>
              <a:t>Least </a:t>
            </a:r>
            <a:r>
              <a:rPr lang="en-US" sz="1200" dirty="0" smtClean="0">
                <a:solidFill>
                  <a:schemeClr val="tx1"/>
                </a:solidFill>
                <a:latin typeface="Constantia" pitchFamily="18" charset="0"/>
                <a:cs typeface="Angsana New" pitchFamily="18" charset="-34"/>
              </a:rPr>
              <a:t>Squares </a:t>
            </a:r>
            <a:r>
              <a:rPr lang="en-US" sz="1200" dirty="0">
                <a:solidFill>
                  <a:schemeClr val="tx1"/>
                </a:solidFill>
                <a:latin typeface="Constantia" pitchFamily="18" charset="0"/>
                <a:cs typeface="Angsana New" pitchFamily="18" charset="-34"/>
              </a:rPr>
              <a:t>Fitting process</a:t>
            </a:r>
          </a:p>
          <a:p>
            <a:pPr>
              <a:buFont typeface="Arial" pitchFamily="34" charset="0"/>
              <a:buChar char="•"/>
            </a:pPr>
            <a:r>
              <a:rPr lang="en-US" sz="1200" dirty="0">
                <a:solidFill>
                  <a:schemeClr val="tx1"/>
                </a:solidFill>
                <a:latin typeface="Constantia" pitchFamily="18" charset="0"/>
                <a:cs typeface="Angsana New" pitchFamily="18" charset="-34"/>
              </a:rPr>
              <a:t> </a:t>
            </a:r>
            <a:r>
              <a:rPr lang="en-US" sz="1200" dirty="0" smtClean="0">
                <a:solidFill>
                  <a:schemeClr val="tx1"/>
                </a:solidFill>
                <a:latin typeface="Constantia" pitchFamily="18" charset="0"/>
                <a:cs typeface="Angsana New" pitchFamily="18" charset="-34"/>
              </a:rPr>
              <a:t>Calculating Estimated Air Temperature process</a:t>
            </a:r>
            <a:endParaRPr lang="en-US" sz="1200" dirty="0">
              <a:solidFill>
                <a:schemeClr val="tx1"/>
              </a:solidFill>
              <a:latin typeface="Constantia" pitchFamily="18" charset="0"/>
              <a:cs typeface="Angsana New" pitchFamily="18" charset="-34"/>
            </a:endParaRPr>
          </a:p>
          <a:p>
            <a:pPr>
              <a:buFont typeface="Arial" pitchFamily="34" charset="0"/>
              <a:buChar char="•"/>
            </a:pPr>
            <a:endParaRPr lang="th-TH" sz="1200" dirty="0">
              <a:solidFill>
                <a:schemeClr val="tx1"/>
              </a:solidFill>
              <a:latin typeface="Constantia" pitchFamily="18" charset="0"/>
              <a:cs typeface="Angsana New" pitchFamily="18" charset="-34"/>
            </a:endParaRPr>
          </a:p>
        </p:txBody>
      </p:sp>
      <p:sp>
        <p:nvSpPr>
          <p:cNvPr id="91" name="Right Arrow 90"/>
          <p:cNvSpPr/>
          <p:nvPr/>
        </p:nvSpPr>
        <p:spPr bwMode="auto">
          <a:xfrm rot="16200000">
            <a:off x="1007889" y="5122246"/>
            <a:ext cx="285750" cy="214312"/>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th-TH" sz="1800">
              <a:solidFill>
                <a:schemeClr val="tx1"/>
              </a:solidFill>
              <a:cs typeface="Angsana New" pitchFamily="18" charset="-34"/>
            </a:endParaRPr>
          </a:p>
        </p:txBody>
      </p:sp>
      <p:sp>
        <p:nvSpPr>
          <p:cNvPr id="92" name="Right Arrow 91"/>
          <p:cNvSpPr/>
          <p:nvPr/>
        </p:nvSpPr>
        <p:spPr bwMode="auto">
          <a:xfrm rot="16200000">
            <a:off x="7488609" y="5122246"/>
            <a:ext cx="285750" cy="214312"/>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lstStyle/>
          <a:p>
            <a:endParaRPr lang="th-TH" sz="1800">
              <a:solidFill>
                <a:schemeClr val="tx1"/>
              </a:solidFill>
              <a:cs typeface="Angsana New" pitchFamily="18" charset="-34"/>
            </a:endParaRPr>
          </a:p>
        </p:txBody>
      </p:sp>
      <p:sp>
        <p:nvSpPr>
          <p:cNvPr id="114" name="Rectangle 113"/>
          <p:cNvSpPr/>
          <p:nvPr/>
        </p:nvSpPr>
        <p:spPr bwMode="auto">
          <a:xfrm>
            <a:off x="3851920" y="1548805"/>
            <a:ext cx="885825" cy="285750"/>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lstStyle/>
          <a:p>
            <a:pPr algn="ctr">
              <a:defRPr/>
            </a:pPr>
            <a:r>
              <a:rPr lang="en-US" sz="1400" b="1" dirty="0">
                <a:solidFill>
                  <a:schemeClr val="bg1"/>
                </a:solidFill>
                <a:effectLst>
                  <a:outerShdw blurRad="38100" dist="38100" dir="2700000" algn="tl">
                    <a:srgbClr val="000000">
                      <a:alpha val="43137"/>
                    </a:srgbClr>
                  </a:outerShdw>
                </a:effectLst>
                <a:latin typeface="Meiryo" pitchFamily="34" charset="-128"/>
                <a:ea typeface="Meiryo" pitchFamily="34" charset="-128"/>
              </a:rPr>
              <a:t>Client</a:t>
            </a:r>
            <a:endParaRPr lang="th-TH" sz="1400" b="1" dirty="0">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cxnSp>
        <p:nvCxnSpPr>
          <p:cNvPr id="115" name="Straight Arrow Connector 114"/>
          <p:cNvCxnSpPr/>
          <p:nvPr/>
        </p:nvCxnSpPr>
        <p:spPr bwMode="auto">
          <a:xfrm flipV="1">
            <a:off x="1403648" y="1197323"/>
            <a:ext cx="2370128" cy="1871154"/>
          </a:xfrm>
          <a:prstGeom prst="straightConnector1">
            <a:avLst/>
          </a:prstGeom>
          <a:solidFill>
            <a:schemeClr val="accent1"/>
          </a:solidFill>
          <a:ln w="41275" cap="rnd" cmpd="sng" algn="ctr">
            <a:solidFill>
              <a:schemeClr val="accent1">
                <a:lumMod val="75000"/>
              </a:schemeClr>
            </a:solidFill>
            <a:prstDash val="dash"/>
            <a:bevel/>
            <a:headEnd type="none" w="med" len="med"/>
            <a:tailEnd type="triangle"/>
          </a:ln>
          <a:effectLst/>
        </p:spPr>
      </p:cxnSp>
      <p:cxnSp>
        <p:nvCxnSpPr>
          <p:cNvPr id="116" name="Straight Arrow Connector 115"/>
          <p:cNvCxnSpPr/>
          <p:nvPr/>
        </p:nvCxnSpPr>
        <p:spPr bwMode="auto">
          <a:xfrm flipV="1">
            <a:off x="1634590" y="1378474"/>
            <a:ext cx="2217330" cy="1762494"/>
          </a:xfrm>
          <a:prstGeom prst="straightConnector1">
            <a:avLst/>
          </a:prstGeom>
          <a:solidFill>
            <a:schemeClr val="accent1"/>
          </a:solidFill>
          <a:ln w="41275" cap="rnd" cmpd="sng" algn="ctr">
            <a:solidFill>
              <a:schemeClr val="accent1">
                <a:lumMod val="75000"/>
              </a:schemeClr>
            </a:solidFill>
            <a:prstDash val="dash"/>
            <a:bevel/>
            <a:headEnd type="triangle" w="med" len="med"/>
            <a:tailEnd type="none"/>
          </a:ln>
          <a:effectLst/>
        </p:spPr>
      </p:cxnSp>
      <p:sp>
        <p:nvSpPr>
          <p:cNvPr id="136" name="Rectangle 50"/>
          <p:cNvSpPr>
            <a:spLocks noChangeArrowheads="1"/>
          </p:cNvSpPr>
          <p:nvPr/>
        </p:nvSpPr>
        <p:spPr bwMode="auto">
          <a:xfrm>
            <a:off x="251520" y="2329135"/>
            <a:ext cx="1845762" cy="307777"/>
          </a:xfrm>
          <a:prstGeom prst="rect">
            <a:avLst/>
          </a:prstGeom>
          <a:noFill/>
          <a:ln w="9525">
            <a:noFill/>
            <a:miter lim="800000"/>
            <a:headEnd/>
            <a:tailEnd/>
          </a:ln>
        </p:spPr>
        <p:txBody>
          <a:bodyPr wrap="none">
            <a:spAutoFit/>
          </a:bodyPr>
          <a:lstStyle/>
          <a:p>
            <a:pPr algn="ctr"/>
            <a:r>
              <a:rPr lang="en-US" sz="1400" dirty="0" err="1" smtClean="0">
                <a:latin typeface="Constantia" pitchFamily="18" charset="0"/>
              </a:rPr>
              <a:t>GetFeatureOfInterest</a:t>
            </a:r>
            <a:endParaRPr lang="th-TH" sz="1400" dirty="0">
              <a:latin typeface="Constantia" pitchFamily="18" charset="0"/>
            </a:endParaRPr>
          </a:p>
        </p:txBody>
      </p:sp>
      <p:grpSp>
        <p:nvGrpSpPr>
          <p:cNvPr id="7" name="Group 141"/>
          <p:cNvGrpSpPr/>
          <p:nvPr/>
        </p:nvGrpSpPr>
        <p:grpSpPr>
          <a:xfrm rot="15172886">
            <a:off x="5100211" y="807834"/>
            <a:ext cx="2370128" cy="2635188"/>
            <a:chOff x="4917122" y="587572"/>
            <a:chExt cx="2370128" cy="2635188"/>
          </a:xfrm>
        </p:grpSpPr>
        <p:cxnSp>
          <p:nvCxnSpPr>
            <p:cNvPr id="137" name="Straight Arrow Connector 136"/>
            <p:cNvCxnSpPr/>
            <p:nvPr/>
          </p:nvCxnSpPr>
          <p:spPr bwMode="auto">
            <a:xfrm flipV="1">
              <a:off x="4917122" y="727569"/>
              <a:ext cx="2370128" cy="1871154"/>
            </a:xfrm>
            <a:prstGeom prst="straightConnector1">
              <a:avLst/>
            </a:prstGeom>
            <a:solidFill>
              <a:schemeClr val="accent1"/>
            </a:solidFill>
            <a:ln w="41275" cap="rnd" cmpd="sng" algn="ctr">
              <a:solidFill>
                <a:schemeClr val="accent6">
                  <a:lumMod val="75000"/>
                </a:schemeClr>
              </a:solidFill>
              <a:prstDash val="solid"/>
              <a:bevel/>
              <a:headEnd type="none" w="med" len="med"/>
              <a:tailEnd type="triangle"/>
            </a:ln>
            <a:effectLst/>
          </p:spPr>
        </p:cxnSp>
        <p:cxnSp>
          <p:nvCxnSpPr>
            <p:cNvPr id="139" name="Straight Arrow Connector 138"/>
            <p:cNvCxnSpPr/>
            <p:nvPr/>
          </p:nvCxnSpPr>
          <p:spPr bwMode="auto">
            <a:xfrm rot="17227114">
              <a:off x="4806782" y="1012433"/>
              <a:ext cx="2635188" cy="1785465"/>
            </a:xfrm>
            <a:prstGeom prst="straightConnector1">
              <a:avLst/>
            </a:prstGeom>
            <a:solidFill>
              <a:schemeClr val="accent1"/>
            </a:solidFill>
            <a:ln w="41275" cap="rnd" cmpd="sng" algn="ctr">
              <a:solidFill>
                <a:schemeClr val="accent6">
                  <a:lumMod val="75000"/>
                </a:schemeClr>
              </a:solidFill>
              <a:prstDash val="solid"/>
              <a:bevel/>
              <a:headEnd type="triangle" w="med" len="med"/>
              <a:tailEnd type="none"/>
            </a:ln>
            <a:effectLst/>
          </p:spPr>
        </p:cxnSp>
      </p:grpSp>
      <p:sp>
        <p:nvSpPr>
          <p:cNvPr id="143" name="Rectangle 52"/>
          <p:cNvSpPr>
            <a:spLocks noChangeArrowheads="1"/>
          </p:cNvSpPr>
          <p:nvPr/>
        </p:nvSpPr>
        <p:spPr bwMode="auto">
          <a:xfrm>
            <a:off x="6859853" y="2276872"/>
            <a:ext cx="808491" cy="307777"/>
          </a:xfrm>
          <a:prstGeom prst="rect">
            <a:avLst/>
          </a:prstGeom>
          <a:noFill/>
          <a:ln w="9525">
            <a:noFill/>
            <a:miter lim="800000"/>
            <a:headEnd/>
            <a:tailEnd/>
          </a:ln>
        </p:spPr>
        <p:txBody>
          <a:bodyPr wrap="none">
            <a:spAutoFit/>
          </a:bodyPr>
          <a:lstStyle/>
          <a:p>
            <a:pPr algn="ctr"/>
            <a:r>
              <a:rPr lang="en-US" sz="1400" dirty="0" err="1" smtClean="0">
                <a:latin typeface="Constantia" pitchFamily="18" charset="0"/>
              </a:rPr>
              <a:t>GetMap</a:t>
            </a:r>
            <a:endParaRPr lang="en-US" sz="1400" dirty="0">
              <a:latin typeface="Constantia" pitchFamily="18" charset="0"/>
            </a:endParaRPr>
          </a:p>
        </p:txBody>
      </p:sp>
      <p:cxnSp>
        <p:nvCxnSpPr>
          <p:cNvPr id="144" name="Straight Arrow Connector 143"/>
          <p:cNvCxnSpPr/>
          <p:nvPr/>
        </p:nvCxnSpPr>
        <p:spPr bwMode="auto">
          <a:xfrm rot="16200000" flipV="1">
            <a:off x="3543523" y="2513261"/>
            <a:ext cx="1210444" cy="17586"/>
          </a:xfrm>
          <a:prstGeom prst="straightConnector1">
            <a:avLst/>
          </a:prstGeom>
          <a:solidFill>
            <a:schemeClr val="accent1"/>
          </a:solidFill>
          <a:ln w="41275" cap="rnd" cmpd="sng" algn="ctr">
            <a:solidFill>
              <a:schemeClr val="accent1">
                <a:lumMod val="75000"/>
              </a:schemeClr>
            </a:solidFill>
            <a:prstDash val="solid"/>
            <a:bevel/>
            <a:headEnd type="none" w="med" len="med"/>
            <a:tailEnd type="triangle"/>
          </a:ln>
          <a:effectLst/>
        </p:spPr>
      </p:cxnSp>
      <p:cxnSp>
        <p:nvCxnSpPr>
          <p:cNvPr id="145" name="Straight Arrow Connector 144"/>
          <p:cNvCxnSpPr/>
          <p:nvPr/>
        </p:nvCxnSpPr>
        <p:spPr bwMode="auto">
          <a:xfrm rot="5400000" flipH="1" flipV="1">
            <a:off x="3750754" y="2522054"/>
            <a:ext cx="1210444" cy="1588"/>
          </a:xfrm>
          <a:prstGeom prst="straightConnector1">
            <a:avLst/>
          </a:prstGeom>
          <a:solidFill>
            <a:schemeClr val="accent1"/>
          </a:solidFill>
          <a:ln w="41275" cap="rnd" cmpd="sng" algn="ctr">
            <a:solidFill>
              <a:schemeClr val="accent1">
                <a:lumMod val="75000"/>
              </a:schemeClr>
            </a:solidFill>
            <a:prstDash val="solid"/>
            <a:bevel/>
            <a:headEnd type="triangle" w="med" len="med"/>
            <a:tailEnd type="none"/>
          </a:ln>
          <a:effectLst/>
        </p:spPr>
      </p:cxnSp>
      <p:sp>
        <p:nvSpPr>
          <p:cNvPr id="160" name="Rectangle 165"/>
          <p:cNvSpPr>
            <a:spLocks noChangeArrowheads="1"/>
          </p:cNvSpPr>
          <p:nvPr/>
        </p:nvSpPr>
        <p:spPr bwMode="auto">
          <a:xfrm>
            <a:off x="3303460" y="2359913"/>
            <a:ext cx="791628" cy="307777"/>
          </a:xfrm>
          <a:prstGeom prst="rect">
            <a:avLst/>
          </a:prstGeom>
          <a:noFill/>
          <a:ln w="9525">
            <a:noFill/>
            <a:miter lim="800000"/>
            <a:headEnd/>
            <a:tailEnd/>
          </a:ln>
        </p:spPr>
        <p:txBody>
          <a:bodyPr wrap="none">
            <a:spAutoFit/>
          </a:bodyPr>
          <a:lstStyle/>
          <a:p>
            <a:pPr algn="ctr"/>
            <a:r>
              <a:rPr lang="en-US" sz="1400" dirty="0" smtClean="0">
                <a:latin typeface="Constantia" pitchFamily="18" charset="0"/>
              </a:rPr>
              <a:t>Execute</a:t>
            </a:r>
            <a:endParaRPr lang="en-US" sz="1400" dirty="0">
              <a:latin typeface="Constantia" pitchFamily="18" charset="0"/>
            </a:endParaRPr>
          </a:p>
        </p:txBody>
      </p:sp>
      <p:sp>
        <p:nvSpPr>
          <p:cNvPr id="163" name="Rectangle 166"/>
          <p:cNvSpPr>
            <a:spLocks noChangeArrowheads="1"/>
          </p:cNvSpPr>
          <p:nvPr/>
        </p:nvSpPr>
        <p:spPr bwMode="auto">
          <a:xfrm>
            <a:off x="4283968" y="2401143"/>
            <a:ext cx="1584176" cy="307777"/>
          </a:xfrm>
          <a:prstGeom prst="rect">
            <a:avLst/>
          </a:prstGeom>
          <a:noFill/>
          <a:ln w="9525">
            <a:noFill/>
            <a:miter lim="800000"/>
            <a:headEnd/>
            <a:tailEnd/>
          </a:ln>
        </p:spPr>
        <p:txBody>
          <a:bodyPr wrap="square">
            <a:spAutoFit/>
          </a:bodyPr>
          <a:lstStyle/>
          <a:p>
            <a:pPr algn="ctr"/>
            <a:r>
              <a:rPr lang="en-US" sz="1400" dirty="0" smtClean="0">
                <a:latin typeface="Constantia" pitchFamily="18" charset="0"/>
              </a:rPr>
              <a:t>JSON/PNG/CSV</a:t>
            </a:r>
            <a:endParaRPr lang="th-TH" sz="1400" dirty="0">
              <a:latin typeface="Constantia" pitchFamily="18" charset="0"/>
            </a:endParaRPr>
          </a:p>
        </p:txBody>
      </p:sp>
      <p:cxnSp>
        <p:nvCxnSpPr>
          <p:cNvPr id="175" name="Straight Arrow Connector 174"/>
          <p:cNvCxnSpPr/>
          <p:nvPr/>
        </p:nvCxnSpPr>
        <p:spPr bwMode="auto">
          <a:xfrm rot="10800000">
            <a:off x="2267744" y="4005064"/>
            <a:ext cx="288034" cy="1588"/>
          </a:xfrm>
          <a:prstGeom prst="straightConnector1">
            <a:avLst/>
          </a:prstGeom>
          <a:solidFill>
            <a:schemeClr val="accent1"/>
          </a:solidFill>
          <a:ln w="41275" cap="rnd" cmpd="sng" algn="ctr">
            <a:solidFill>
              <a:srgbClr val="7F09C7"/>
            </a:solidFill>
            <a:prstDash val="solid"/>
            <a:bevel/>
            <a:headEnd type="triangle" w="med" len="med"/>
            <a:tailEnd type="none"/>
          </a:ln>
          <a:effectLst/>
        </p:spPr>
      </p:cxnSp>
      <p:cxnSp>
        <p:nvCxnSpPr>
          <p:cNvPr id="177" name="Straight Arrow Connector 176"/>
          <p:cNvCxnSpPr/>
          <p:nvPr/>
        </p:nvCxnSpPr>
        <p:spPr bwMode="auto">
          <a:xfrm rot="10800000">
            <a:off x="2195737" y="4149080"/>
            <a:ext cx="288033" cy="9972"/>
          </a:xfrm>
          <a:prstGeom prst="straightConnector1">
            <a:avLst/>
          </a:prstGeom>
          <a:solidFill>
            <a:schemeClr val="accent1"/>
          </a:solidFill>
          <a:ln w="41275" cap="rnd" cmpd="sng" algn="ctr">
            <a:solidFill>
              <a:srgbClr val="7F09C7"/>
            </a:solidFill>
            <a:prstDash val="solid"/>
            <a:bevel/>
            <a:headEnd type="none" w="med" len="med"/>
            <a:tailEnd type="triangle"/>
          </a:ln>
          <a:effectLst/>
        </p:spPr>
      </p:cxnSp>
      <p:cxnSp>
        <p:nvCxnSpPr>
          <p:cNvPr id="180" name="Straight Arrow Connector 179"/>
          <p:cNvCxnSpPr/>
          <p:nvPr/>
        </p:nvCxnSpPr>
        <p:spPr bwMode="auto">
          <a:xfrm rot="10800000">
            <a:off x="6012160" y="3573016"/>
            <a:ext cx="288034" cy="1588"/>
          </a:xfrm>
          <a:prstGeom prst="straightConnector1">
            <a:avLst/>
          </a:prstGeom>
          <a:solidFill>
            <a:schemeClr val="accent1"/>
          </a:solidFill>
          <a:ln w="41275" cap="rnd" cmpd="sng" algn="ctr">
            <a:solidFill>
              <a:srgbClr val="669900"/>
            </a:solidFill>
            <a:prstDash val="solid"/>
            <a:bevel/>
            <a:headEnd type="triangle" w="med" len="med"/>
            <a:tailEnd type="none"/>
          </a:ln>
          <a:effectLst/>
        </p:spPr>
      </p:cxnSp>
      <p:cxnSp>
        <p:nvCxnSpPr>
          <p:cNvPr id="181" name="Straight Arrow Connector 180"/>
          <p:cNvCxnSpPr/>
          <p:nvPr/>
        </p:nvCxnSpPr>
        <p:spPr bwMode="auto">
          <a:xfrm rot="10800000">
            <a:off x="5940153" y="3717032"/>
            <a:ext cx="288033" cy="9972"/>
          </a:xfrm>
          <a:prstGeom prst="straightConnector1">
            <a:avLst/>
          </a:prstGeom>
          <a:solidFill>
            <a:schemeClr val="accent1"/>
          </a:solidFill>
          <a:ln w="41275" cap="rnd" cmpd="sng" algn="ctr">
            <a:solidFill>
              <a:srgbClr val="669900"/>
            </a:solidFill>
            <a:prstDash val="solid"/>
            <a:bevel/>
            <a:headEnd type="none" w="med" len="med"/>
            <a:tailEnd type="triangle"/>
          </a:ln>
          <a:effectLst/>
        </p:spPr>
      </p:cxnSp>
      <p:sp>
        <p:nvSpPr>
          <p:cNvPr id="53" name="Title 1"/>
          <p:cNvSpPr>
            <a:spLocks noGrp="1"/>
          </p:cNvSpPr>
          <p:nvPr>
            <p:ph type="title"/>
          </p:nvPr>
        </p:nvSpPr>
        <p:spPr>
          <a:xfrm>
            <a:off x="432320" y="-99392"/>
            <a:ext cx="7812088" cy="954087"/>
          </a:xfrm>
        </p:spPr>
        <p:txBody>
          <a:bodyPr/>
          <a:lstStyle/>
          <a:p>
            <a:pPr eaLnBrk="1" hangingPunct="1">
              <a:defRPr/>
            </a:pPr>
            <a:r>
              <a:rPr lang="en-US" dirty="0" smtClean="0"/>
              <a:t> SFI Framework</a:t>
            </a:r>
            <a:endParaRPr lang="th-TH" dirty="0" smtClean="0"/>
          </a:p>
        </p:txBody>
      </p:sp>
      <p:cxnSp>
        <p:nvCxnSpPr>
          <p:cNvPr id="54" name="Straight Arrow Connector 53"/>
          <p:cNvCxnSpPr/>
          <p:nvPr/>
        </p:nvCxnSpPr>
        <p:spPr bwMode="auto">
          <a:xfrm rot="10800000">
            <a:off x="1632667" y="1032991"/>
            <a:ext cx="288034" cy="1588"/>
          </a:xfrm>
          <a:prstGeom prst="straightConnector1">
            <a:avLst/>
          </a:prstGeom>
          <a:solidFill>
            <a:schemeClr val="accent1"/>
          </a:solidFill>
          <a:ln w="41275" cap="rnd" cmpd="sng" algn="ctr">
            <a:solidFill>
              <a:srgbClr val="7F09C7"/>
            </a:solidFill>
            <a:prstDash val="solid"/>
            <a:bevel/>
            <a:headEnd type="triangle" w="med" len="med"/>
            <a:tailEnd type="none"/>
          </a:ln>
          <a:effectLst/>
        </p:spPr>
      </p:cxnSp>
      <p:cxnSp>
        <p:nvCxnSpPr>
          <p:cNvPr id="55" name="Straight Arrow Connector 54"/>
          <p:cNvCxnSpPr/>
          <p:nvPr/>
        </p:nvCxnSpPr>
        <p:spPr bwMode="auto">
          <a:xfrm rot="10800000">
            <a:off x="1560660" y="1177007"/>
            <a:ext cx="288033" cy="9972"/>
          </a:xfrm>
          <a:prstGeom prst="straightConnector1">
            <a:avLst/>
          </a:prstGeom>
          <a:solidFill>
            <a:schemeClr val="accent1"/>
          </a:solidFill>
          <a:ln w="41275" cap="rnd" cmpd="sng" algn="ctr">
            <a:solidFill>
              <a:srgbClr val="7F09C7"/>
            </a:solidFill>
            <a:prstDash val="solid"/>
            <a:bevel/>
            <a:headEnd type="none" w="med" len="med"/>
            <a:tailEnd type="triangle"/>
          </a:ln>
          <a:effectLst/>
        </p:spPr>
      </p:cxnSp>
      <p:sp>
        <p:nvSpPr>
          <p:cNvPr id="59" name="Rectangle 50"/>
          <p:cNvSpPr>
            <a:spLocks noChangeArrowheads="1"/>
          </p:cNvSpPr>
          <p:nvPr/>
        </p:nvSpPr>
        <p:spPr bwMode="auto">
          <a:xfrm>
            <a:off x="192507" y="960983"/>
            <a:ext cx="1423980" cy="307777"/>
          </a:xfrm>
          <a:prstGeom prst="rect">
            <a:avLst/>
          </a:prstGeom>
          <a:noFill/>
          <a:ln w="9525">
            <a:noFill/>
            <a:miter lim="800000"/>
            <a:headEnd/>
            <a:tailEnd/>
          </a:ln>
        </p:spPr>
        <p:txBody>
          <a:bodyPr wrap="none">
            <a:spAutoFit/>
          </a:bodyPr>
          <a:lstStyle/>
          <a:p>
            <a:r>
              <a:rPr lang="en-US" sz="1400" dirty="0" smtClean="0">
                <a:latin typeface="Constantia" pitchFamily="18" charset="0"/>
              </a:rPr>
              <a:t>GetObservation</a:t>
            </a:r>
            <a:endParaRPr lang="th-TH" sz="1400" dirty="0">
              <a:latin typeface="Constantia" pitchFamily="18" charset="0"/>
            </a:endParaRPr>
          </a:p>
        </p:txBody>
      </p:sp>
      <p:cxnSp>
        <p:nvCxnSpPr>
          <p:cNvPr id="60" name="Straight Arrow Connector 59"/>
          <p:cNvCxnSpPr/>
          <p:nvPr/>
        </p:nvCxnSpPr>
        <p:spPr bwMode="auto">
          <a:xfrm rot="10800000">
            <a:off x="1632667" y="1465039"/>
            <a:ext cx="288034" cy="1588"/>
          </a:xfrm>
          <a:prstGeom prst="straightConnector1">
            <a:avLst/>
          </a:prstGeom>
          <a:solidFill>
            <a:schemeClr val="accent1"/>
          </a:solidFill>
          <a:ln w="41275" cap="rnd" cmpd="sng" algn="ctr">
            <a:solidFill>
              <a:srgbClr val="669900"/>
            </a:solidFill>
            <a:prstDash val="solid"/>
            <a:bevel/>
            <a:headEnd type="triangle" w="med" len="med"/>
            <a:tailEnd type="none"/>
          </a:ln>
          <a:effectLst/>
        </p:spPr>
      </p:cxnSp>
      <p:cxnSp>
        <p:nvCxnSpPr>
          <p:cNvPr id="61" name="Straight Arrow Connector 60"/>
          <p:cNvCxnSpPr/>
          <p:nvPr/>
        </p:nvCxnSpPr>
        <p:spPr bwMode="auto">
          <a:xfrm rot="10800000">
            <a:off x="1560660" y="1609055"/>
            <a:ext cx="288033" cy="9972"/>
          </a:xfrm>
          <a:prstGeom prst="straightConnector1">
            <a:avLst/>
          </a:prstGeom>
          <a:solidFill>
            <a:schemeClr val="accent1"/>
          </a:solidFill>
          <a:ln w="41275" cap="rnd" cmpd="sng" algn="ctr">
            <a:solidFill>
              <a:srgbClr val="669900"/>
            </a:solidFill>
            <a:prstDash val="solid"/>
            <a:bevel/>
            <a:headEnd type="none" w="med" len="med"/>
            <a:tailEnd type="triangle"/>
          </a:ln>
          <a:effectLst/>
        </p:spPr>
      </p:cxnSp>
      <p:sp>
        <p:nvSpPr>
          <p:cNvPr id="62" name="Rectangle 50"/>
          <p:cNvSpPr>
            <a:spLocks noChangeArrowheads="1"/>
          </p:cNvSpPr>
          <p:nvPr/>
        </p:nvSpPr>
        <p:spPr bwMode="auto">
          <a:xfrm>
            <a:off x="192511" y="1393031"/>
            <a:ext cx="1360757" cy="307777"/>
          </a:xfrm>
          <a:prstGeom prst="rect">
            <a:avLst/>
          </a:prstGeom>
          <a:noFill/>
          <a:ln w="9525">
            <a:noFill/>
            <a:miter lim="800000"/>
            <a:headEnd/>
            <a:tailEnd/>
          </a:ln>
        </p:spPr>
        <p:txBody>
          <a:bodyPr wrap="none">
            <a:spAutoFit/>
          </a:bodyPr>
          <a:lstStyle/>
          <a:p>
            <a:r>
              <a:rPr lang="en-US" sz="1400" dirty="0" err="1" smtClean="0">
                <a:latin typeface="Constantia" pitchFamily="18" charset="0"/>
              </a:rPr>
              <a:t>GetFeatureInfo</a:t>
            </a:r>
            <a:endParaRPr lang="th-TH" sz="1400" dirty="0">
              <a:latin typeface="Constantia" pitchFamily="18" charset="0"/>
            </a:endParaRPr>
          </a:p>
        </p:txBody>
      </p:sp>
      <p:cxnSp>
        <p:nvCxnSpPr>
          <p:cNvPr id="67" name="Straight Arrow Connector 66"/>
          <p:cNvCxnSpPr/>
          <p:nvPr/>
        </p:nvCxnSpPr>
        <p:spPr bwMode="auto">
          <a:xfrm rot="10800000">
            <a:off x="6012160" y="4571155"/>
            <a:ext cx="288034" cy="1588"/>
          </a:xfrm>
          <a:prstGeom prst="straightConnector1">
            <a:avLst/>
          </a:prstGeom>
          <a:solidFill>
            <a:schemeClr val="accent1"/>
          </a:solidFill>
          <a:ln w="41275" cap="rnd" cmpd="sng" algn="ctr">
            <a:solidFill>
              <a:srgbClr val="FF3399"/>
            </a:solidFill>
            <a:prstDash val="solid"/>
            <a:bevel/>
            <a:headEnd type="triangle" w="med" len="med"/>
            <a:tailEnd type="none"/>
          </a:ln>
          <a:effectLst/>
        </p:spPr>
      </p:cxnSp>
      <p:cxnSp>
        <p:nvCxnSpPr>
          <p:cNvPr id="75" name="Straight Arrow Connector 74"/>
          <p:cNvCxnSpPr/>
          <p:nvPr/>
        </p:nvCxnSpPr>
        <p:spPr bwMode="auto">
          <a:xfrm rot="10800000">
            <a:off x="5940153" y="4715171"/>
            <a:ext cx="288033" cy="9972"/>
          </a:xfrm>
          <a:prstGeom prst="straightConnector1">
            <a:avLst/>
          </a:prstGeom>
          <a:solidFill>
            <a:schemeClr val="accent1"/>
          </a:solidFill>
          <a:ln w="41275" cap="rnd" cmpd="sng" algn="ctr">
            <a:solidFill>
              <a:srgbClr val="FF3399"/>
            </a:solidFill>
            <a:prstDash val="solid"/>
            <a:bevel/>
            <a:headEnd type="none" w="med" len="med"/>
            <a:tailEnd type="triangle"/>
          </a:ln>
          <a:effectLst/>
        </p:spPr>
      </p:cxnSp>
      <p:cxnSp>
        <p:nvCxnSpPr>
          <p:cNvPr id="103" name="Straight Arrow Connector 102"/>
          <p:cNvCxnSpPr/>
          <p:nvPr/>
        </p:nvCxnSpPr>
        <p:spPr bwMode="auto">
          <a:xfrm rot="10800000">
            <a:off x="1632669" y="1825079"/>
            <a:ext cx="288034" cy="1588"/>
          </a:xfrm>
          <a:prstGeom prst="straightConnector1">
            <a:avLst/>
          </a:prstGeom>
          <a:solidFill>
            <a:schemeClr val="accent1"/>
          </a:solidFill>
          <a:ln w="41275" cap="rnd" cmpd="sng" algn="ctr">
            <a:solidFill>
              <a:srgbClr val="FF3399"/>
            </a:solidFill>
            <a:prstDash val="solid"/>
            <a:bevel/>
            <a:headEnd type="triangle" w="med" len="med"/>
            <a:tailEnd type="none"/>
          </a:ln>
          <a:effectLst/>
        </p:spPr>
      </p:cxnSp>
      <p:cxnSp>
        <p:nvCxnSpPr>
          <p:cNvPr id="104" name="Straight Arrow Connector 103"/>
          <p:cNvCxnSpPr/>
          <p:nvPr/>
        </p:nvCxnSpPr>
        <p:spPr bwMode="auto">
          <a:xfrm rot="10800000">
            <a:off x="1560662" y="1969095"/>
            <a:ext cx="288033" cy="9972"/>
          </a:xfrm>
          <a:prstGeom prst="straightConnector1">
            <a:avLst/>
          </a:prstGeom>
          <a:solidFill>
            <a:schemeClr val="accent1"/>
          </a:solidFill>
          <a:ln w="41275" cap="rnd" cmpd="sng" algn="ctr">
            <a:solidFill>
              <a:srgbClr val="FF3399"/>
            </a:solidFill>
            <a:prstDash val="solid"/>
            <a:bevel/>
            <a:headEnd type="none" w="med" len="med"/>
            <a:tailEnd type="triangle"/>
          </a:ln>
          <a:effectLst/>
        </p:spPr>
      </p:cxnSp>
      <p:sp>
        <p:nvSpPr>
          <p:cNvPr id="105" name="Rectangle 50"/>
          <p:cNvSpPr>
            <a:spLocks noChangeArrowheads="1"/>
          </p:cNvSpPr>
          <p:nvPr/>
        </p:nvSpPr>
        <p:spPr bwMode="auto">
          <a:xfrm>
            <a:off x="179512" y="1753071"/>
            <a:ext cx="1165127" cy="307777"/>
          </a:xfrm>
          <a:prstGeom prst="rect">
            <a:avLst/>
          </a:prstGeom>
          <a:noFill/>
          <a:ln w="9525">
            <a:noFill/>
            <a:miter lim="800000"/>
            <a:headEnd/>
            <a:tailEnd/>
          </a:ln>
        </p:spPr>
        <p:txBody>
          <a:bodyPr wrap="none">
            <a:spAutoFit/>
          </a:bodyPr>
          <a:lstStyle/>
          <a:p>
            <a:r>
              <a:rPr lang="en-US" sz="1400" dirty="0" err="1" smtClean="0">
                <a:latin typeface="Constantia" pitchFamily="18" charset="0"/>
              </a:rPr>
              <a:t>GetCoverage</a:t>
            </a:r>
            <a:endParaRPr lang="th-TH" sz="1400" dirty="0">
              <a:latin typeface="Constantia" pitchFamily="18" charset="0"/>
            </a:endParaRPr>
          </a:p>
        </p:txBody>
      </p:sp>
      <p:sp>
        <p:nvSpPr>
          <p:cNvPr id="109" name="Rounded Rectangle 108"/>
          <p:cNvSpPr/>
          <p:nvPr/>
        </p:nvSpPr>
        <p:spPr bwMode="auto">
          <a:xfrm>
            <a:off x="2627784" y="5733256"/>
            <a:ext cx="716082"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0" name="Rounded Rectangle 109"/>
          <p:cNvSpPr/>
          <p:nvPr/>
        </p:nvSpPr>
        <p:spPr bwMode="auto">
          <a:xfrm>
            <a:off x="3423870" y="5733256"/>
            <a:ext cx="716082"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1" name="Rounded Rectangle 110"/>
          <p:cNvSpPr/>
          <p:nvPr/>
        </p:nvSpPr>
        <p:spPr bwMode="auto">
          <a:xfrm>
            <a:off x="4211960" y="5733256"/>
            <a:ext cx="864096" cy="50405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sp>
        <p:nvSpPr>
          <p:cNvPr id="113" name="Rounded Rectangle 112"/>
          <p:cNvSpPr/>
          <p:nvPr/>
        </p:nvSpPr>
        <p:spPr bwMode="auto">
          <a:xfrm>
            <a:off x="5148064" y="5707246"/>
            <a:ext cx="716082" cy="530066"/>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a:lstStyle/>
          <a:p>
            <a:pPr algn="ctr">
              <a:defRPr/>
            </a:pPr>
            <a:r>
              <a:rPr lang="en-US" sz="1200" b="1" dirty="0" smtClean="0">
                <a:solidFill>
                  <a:srgbClr val="FF3399"/>
                </a:solidFill>
                <a:effectLst>
                  <a:glow rad="101600">
                    <a:schemeClr val="bg1">
                      <a:lumMod val="95000"/>
                      <a:alpha val="40000"/>
                    </a:schemeClr>
                  </a:glow>
                </a:effectLst>
              </a:rPr>
              <a:t>…</a:t>
            </a:r>
            <a:endParaRPr lang="th-TH" sz="1200" b="1" dirty="0">
              <a:solidFill>
                <a:srgbClr val="FF3399"/>
              </a:solidFill>
              <a:effectLst>
                <a:glow rad="101600">
                  <a:schemeClr val="bg1">
                    <a:lumMod val="95000"/>
                    <a:alpha val="40000"/>
                  </a:schemeClr>
                </a:glow>
              </a:effectLst>
            </a:endParaRPr>
          </a:p>
        </p:txBody>
      </p:sp>
      <p:pic>
        <p:nvPicPr>
          <p:cNvPr id="88" name="Picture 87" descr="DB.png"/>
          <p:cNvPicPr>
            <a:picLocks noChangeAspect="1"/>
          </p:cNvPicPr>
          <p:nvPr/>
        </p:nvPicPr>
        <p:blipFill>
          <a:blip r:embed="rId4" cstate="print"/>
          <a:stretch>
            <a:fillRect/>
          </a:stretch>
        </p:blipFill>
        <p:spPr>
          <a:xfrm>
            <a:off x="755576" y="3825858"/>
            <a:ext cx="720080" cy="683262"/>
          </a:xfrm>
          <a:prstGeom prst="rect">
            <a:avLst/>
          </a:prstGeom>
        </p:spPr>
      </p:pic>
      <p:pic>
        <p:nvPicPr>
          <p:cNvPr id="89" name="Picture 13" descr="http://img337.imageshack.us/img337/7200/mycomputericonef0.png"/>
          <p:cNvPicPr>
            <a:picLocks noChangeAspect="1" noChangeArrowheads="1"/>
          </p:cNvPicPr>
          <p:nvPr/>
        </p:nvPicPr>
        <p:blipFill>
          <a:blip r:embed="rId5" cstate="print"/>
          <a:srcRect/>
          <a:stretch>
            <a:fillRect/>
          </a:stretch>
        </p:blipFill>
        <p:spPr bwMode="auto">
          <a:xfrm>
            <a:off x="3923928" y="692696"/>
            <a:ext cx="792088" cy="751589"/>
          </a:xfrm>
          <a:prstGeom prst="rect">
            <a:avLst/>
          </a:prstGeom>
          <a:noFill/>
        </p:spPr>
      </p:pic>
      <p:sp>
        <p:nvSpPr>
          <p:cNvPr id="70" name="Slide Number Placeholder 69"/>
          <p:cNvSpPr>
            <a:spLocks noGrp="1"/>
          </p:cNvSpPr>
          <p:nvPr>
            <p:ph type="sldNum" sz="quarter" idx="10"/>
          </p:nvPr>
        </p:nvSpPr>
        <p:spPr/>
        <p:txBody>
          <a:bodyPr/>
          <a:lstStyle/>
          <a:p>
            <a:pPr>
              <a:defRPr/>
            </a:pPr>
            <a:fld id="{CE0353D2-D286-46A0-9D23-FC9F433A838B}" type="slidenum">
              <a:rPr lang="ja-JP" altLang="en-US" smtClean="0"/>
              <a:pPr>
                <a:defRPr/>
              </a:pPr>
              <a:t>25</a:t>
            </a:fld>
            <a:endParaRPr lang="en-US" altLang="ja-JP"/>
          </a:p>
        </p:txBody>
      </p:sp>
    </p:spTree>
  </p:cSld>
  <p:clrMapOvr>
    <a:masterClrMapping/>
  </p:clrMapOvr>
  <p:transition advTm="17128"/>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Prototype System</a:t>
            </a:r>
            <a:endParaRPr lang="th-TH" dirty="0"/>
          </a:p>
        </p:txBody>
      </p:sp>
      <p:pic>
        <p:nvPicPr>
          <p:cNvPr id="12291" name="Content Placeholder 3" descr="airtmp.jpg"/>
          <p:cNvPicPr>
            <a:picLocks noGrp="1" noChangeAspect="1"/>
          </p:cNvPicPr>
          <p:nvPr>
            <p:ph idx="1"/>
          </p:nvPr>
        </p:nvPicPr>
        <p:blipFill>
          <a:blip r:embed="rId2" cstate="print"/>
          <a:srcRect l="200" r="43925" b="7530"/>
          <a:stretch>
            <a:fillRect/>
          </a:stretch>
        </p:blipFill>
        <p:spPr>
          <a:xfrm>
            <a:off x="230540" y="1285875"/>
            <a:ext cx="4541485" cy="4185157"/>
          </a:xfrm>
        </p:spPr>
      </p:pic>
      <p:pic>
        <p:nvPicPr>
          <p:cNvPr id="12292" name="Picture 4" descr="airtmp_qa.jpg"/>
          <p:cNvPicPr>
            <a:picLocks noChangeAspect="1"/>
          </p:cNvPicPr>
          <p:nvPr/>
        </p:nvPicPr>
        <p:blipFill>
          <a:blip r:embed="rId3" cstate="print"/>
          <a:srcRect/>
          <a:stretch>
            <a:fillRect/>
          </a:stretch>
        </p:blipFill>
        <p:spPr bwMode="auto">
          <a:xfrm>
            <a:off x="2643174" y="4000504"/>
            <a:ext cx="6465887" cy="3034271"/>
          </a:xfrm>
          <a:prstGeom prst="rect">
            <a:avLst/>
          </a:prstGeom>
          <a:noFill/>
          <a:ln w="9525">
            <a:noFill/>
            <a:miter lim="800000"/>
            <a:headEnd/>
            <a:tailEnd/>
          </a:ln>
        </p:spPr>
      </p:pic>
      <p:grpSp>
        <p:nvGrpSpPr>
          <p:cNvPr id="13" name="Group 12"/>
          <p:cNvGrpSpPr/>
          <p:nvPr/>
        </p:nvGrpSpPr>
        <p:grpSpPr>
          <a:xfrm>
            <a:off x="4968905" y="1285879"/>
            <a:ext cx="3960813" cy="2786063"/>
            <a:chOff x="4968905" y="1285879"/>
            <a:chExt cx="3960813" cy="2786063"/>
          </a:xfrm>
        </p:grpSpPr>
        <p:pic>
          <p:nvPicPr>
            <p:cNvPr id="12293" name="Picture 5" descr="qa_ui.jpg"/>
            <p:cNvPicPr>
              <a:picLocks noChangeAspect="1"/>
            </p:cNvPicPr>
            <p:nvPr/>
          </p:nvPicPr>
          <p:blipFill>
            <a:blip r:embed="rId4" cstate="print"/>
            <a:srcRect l="49077" t="10284" r="899" b="14140"/>
            <a:stretch>
              <a:fillRect/>
            </a:stretch>
          </p:blipFill>
          <p:spPr bwMode="auto">
            <a:xfrm>
              <a:off x="4968905" y="1285879"/>
              <a:ext cx="3960813" cy="2786063"/>
            </a:xfrm>
            <a:prstGeom prst="rect">
              <a:avLst/>
            </a:prstGeom>
            <a:noFill/>
            <a:ln w="9525">
              <a:solidFill>
                <a:schemeClr val="accent1"/>
              </a:solidFill>
              <a:miter lim="800000"/>
              <a:headEnd/>
              <a:tailEnd/>
            </a:ln>
          </p:spPr>
        </p:pic>
        <p:pic>
          <p:nvPicPr>
            <p:cNvPr id="7" name="Picture 6" descr="wms_preview.jpg"/>
            <p:cNvPicPr>
              <a:picLocks noChangeAspect="1"/>
            </p:cNvPicPr>
            <p:nvPr/>
          </p:nvPicPr>
          <p:blipFill>
            <a:blip r:embed="rId5" cstate="print"/>
            <a:srcRect r="36535" b="60129"/>
            <a:stretch>
              <a:fillRect/>
            </a:stretch>
          </p:blipFill>
          <p:spPr>
            <a:xfrm>
              <a:off x="5000627" y="3784808"/>
              <a:ext cx="1285885" cy="118493"/>
            </a:xfrm>
            <a:prstGeom prst="rect">
              <a:avLst/>
            </a:prstGeom>
          </p:spPr>
        </p:pic>
      </p:grpSp>
      <p:grpSp>
        <p:nvGrpSpPr>
          <p:cNvPr id="14" name="Group 13"/>
          <p:cNvGrpSpPr/>
          <p:nvPr/>
        </p:nvGrpSpPr>
        <p:grpSpPr>
          <a:xfrm>
            <a:off x="5000627" y="3000372"/>
            <a:ext cx="3742888" cy="1030552"/>
            <a:chOff x="5000627" y="3000372"/>
            <a:chExt cx="3742888" cy="1030552"/>
          </a:xfrm>
        </p:grpSpPr>
        <p:pic>
          <p:nvPicPr>
            <p:cNvPr id="6" name="Picture 5" descr="airmap.png"/>
            <p:cNvPicPr>
              <a:picLocks noChangeAspect="1"/>
            </p:cNvPicPr>
            <p:nvPr/>
          </p:nvPicPr>
          <p:blipFill>
            <a:blip r:embed="rId6" cstate="print"/>
            <a:stretch>
              <a:fillRect/>
            </a:stretch>
          </p:blipFill>
          <p:spPr>
            <a:xfrm>
              <a:off x="7286644" y="3000372"/>
              <a:ext cx="1456871" cy="1000132"/>
            </a:xfrm>
            <a:prstGeom prst="rect">
              <a:avLst/>
            </a:prstGeom>
            <a:ln w="22225">
              <a:solidFill>
                <a:schemeClr val="accent2">
                  <a:lumMod val="75000"/>
                </a:schemeClr>
              </a:solidFill>
            </a:ln>
          </p:spPr>
        </p:pic>
        <p:pic>
          <p:nvPicPr>
            <p:cNvPr id="10" name="Picture 9" descr="wms_preview.jpg"/>
            <p:cNvPicPr>
              <a:picLocks noChangeAspect="1"/>
            </p:cNvPicPr>
            <p:nvPr/>
          </p:nvPicPr>
          <p:blipFill>
            <a:blip r:embed="rId5" cstate="print"/>
            <a:srcRect t="42949" r="36535" b="17180"/>
            <a:stretch>
              <a:fillRect/>
            </a:stretch>
          </p:blipFill>
          <p:spPr>
            <a:xfrm>
              <a:off x="5000627" y="3912437"/>
              <a:ext cx="1285885" cy="118487"/>
            </a:xfrm>
            <a:prstGeom prst="rect">
              <a:avLst/>
            </a:prstGeom>
          </p:spPr>
        </p:pic>
      </p:grpSp>
      <p:sp>
        <p:nvSpPr>
          <p:cNvPr id="12" name="TextBox 11"/>
          <p:cNvSpPr txBox="1"/>
          <p:nvPr/>
        </p:nvSpPr>
        <p:spPr>
          <a:xfrm>
            <a:off x="5184262" y="5229200"/>
            <a:ext cx="3600666" cy="954107"/>
          </a:xfrm>
          <a:prstGeom prst="rect">
            <a:avLst/>
          </a:prstGeom>
          <a:noFill/>
        </p:spPr>
        <p:txBody>
          <a:bodyPr wrap="none" rtlCol="0">
            <a:spAutoFit/>
          </a:bodyPr>
          <a:lstStyle/>
          <a:p>
            <a:r>
              <a:rPr lang="en-US" b="1" dirty="0" smtClean="0">
                <a:solidFill>
                  <a:srgbClr val="0066FF"/>
                </a:solidFill>
              </a:rPr>
              <a:t>Scatter plot &amp;</a:t>
            </a:r>
          </a:p>
          <a:p>
            <a:r>
              <a:rPr lang="en-US" b="1" dirty="0" smtClean="0">
                <a:solidFill>
                  <a:srgbClr val="0066FF"/>
                </a:solidFill>
              </a:rPr>
              <a:t>Evaluation equation</a:t>
            </a:r>
          </a:p>
        </p:txBody>
      </p:sp>
      <p:sp>
        <p:nvSpPr>
          <p:cNvPr id="15" name="TextBox 14"/>
          <p:cNvSpPr txBox="1"/>
          <p:nvPr/>
        </p:nvSpPr>
        <p:spPr>
          <a:xfrm>
            <a:off x="6755487" y="2564904"/>
            <a:ext cx="2281009" cy="461665"/>
          </a:xfrm>
          <a:prstGeom prst="rect">
            <a:avLst/>
          </a:prstGeom>
          <a:noFill/>
        </p:spPr>
        <p:txBody>
          <a:bodyPr wrap="none" rtlCol="0">
            <a:spAutoFit/>
          </a:bodyPr>
          <a:lstStyle/>
          <a:p>
            <a:r>
              <a:rPr lang="en-US" sz="2400" b="1" dirty="0" smtClean="0">
                <a:solidFill>
                  <a:srgbClr val="0066FF"/>
                </a:solidFill>
              </a:rPr>
              <a:t>Air Temp. Map</a:t>
            </a:r>
          </a:p>
        </p:txBody>
      </p:sp>
      <p:sp>
        <p:nvSpPr>
          <p:cNvPr id="16" name="Slide Number Placeholder 15"/>
          <p:cNvSpPr>
            <a:spLocks noGrp="1"/>
          </p:cNvSpPr>
          <p:nvPr>
            <p:ph type="sldNum" sz="quarter" idx="10"/>
          </p:nvPr>
        </p:nvSpPr>
        <p:spPr/>
        <p:txBody>
          <a:bodyPr/>
          <a:lstStyle/>
          <a:p>
            <a:pPr>
              <a:defRPr/>
            </a:pPr>
            <a:fld id="{CE0353D2-D286-46A0-9D23-FC9F433A838B}" type="slidenum">
              <a:rPr lang="ja-JP" altLang="en-US" smtClean="0"/>
              <a:pPr>
                <a:defRPr/>
              </a:pPr>
              <a:t>26</a:t>
            </a:fld>
            <a:endParaRPr lang="en-US" altLang="ja-JP"/>
          </a:p>
        </p:txBody>
      </p:sp>
    </p:spTree>
  </p:cSld>
  <p:clrMapOvr>
    <a:masterClrMapping/>
  </p:clrMapOvr>
  <p:transition advTm="15000">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Various Applications</a:t>
            </a:r>
            <a:endParaRPr lang="th-TH" dirty="0" smtClean="0"/>
          </a:p>
        </p:txBody>
      </p:sp>
      <p:pic>
        <p:nvPicPr>
          <p:cNvPr id="5" name="Picture 4" descr="sfi.png"/>
          <p:cNvPicPr>
            <a:picLocks noChangeAspect="1"/>
          </p:cNvPicPr>
          <p:nvPr/>
        </p:nvPicPr>
        <p:blipFill>
          <a:blip r:embed="rId2" cstate="print"/>
          <a:srcRect l="397" t="40685" r="55553" b="15919"/>
          <a:stretch>
            <a:fillRect/>
          </a:stretch>
        </p:blipFill>
        <p:spPr bwMode="auto">
          <a:xfrm>
            <a:off x="-2386" y="1196752"/>
            <a:ext cx="4646394" cy="308037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1850466" y="2924944"/>
            <a:ext cx="2361494" cy="1830873"/>
          </a:xfrm>
          <a:prstGeom prst="rect">
            <a:avLst/>
          </a:prstGeom>
          <a:noFill/>
          <a:ln w="9525">
            <a:noFill/>
            <a:round/>
            <a:headEnd/>
            <a:tailEnd/>
          </a:ln>
        </p:spPr>
      </p:pic>
      <p:pic>
        <p:nvPicPr>
          <p:cNvPr id="7" name="Picture 3" descr="gleon.jpg"/>
          <p:cNvPicPr>
            <a:picLocks noChangeAspect="1"/>
          </p:cNvPicPr>
          <p:nvPr/>
        </p:nvPicPr>
        <p:blipFill>
          <a:blip r:embed="rId4" cstate="print"/>
          <a:srcRect r="10773" b="47852"/>
          <a:stretch>
            <a:fillRect/>
          </a:stretch>
        </p:blipFill>
        <p:spPr bwMode="auto">
          <a:xfrm>
            <a:off x="4337095" y="2146548"/>
            <a:ext cx="4806905" cy="2072828"/>
          </a:xfrm>
          <a:prstGeom prst="rect">
            <a:avLst/>
          </a:prstGeom>
          <a:noFill/>
          <a:ln w="9525">
            <a:noFill/>
            <a:miter lim="800000"/>
            <a:headEnd/>
            <a:tailEnd/>
          </a:ln>
        </p:spPr>
      </p:pic>
      <p:pic>
        <p:nvPicPr>
          <p:cNvPr id="8" name="Picture 3" descr="gleon.jpg"/>
          <p:cNvPicPr>
            <a:picLocks noChangeAspect="1"/>
          </p:cNvPicPr>
          <p:nvPr/>
        </p:nvPicPr>
        <p:blipFill>
          <a:blip r:embed="rId4" cstate="print"/>
          <a:srcRect l="899" t="51907" r="32619" b="2432"/>
          <a:stretch>
            <a:fillRect/>
          </a:stretch>
        </p:blipFill>
        <p:spPr bwMode="auto">
          <a:xfrm>
            <a:off x="4765981" y="4018756"/>
            <a:ext cx="4378019" cy="2218556"/>
          </a:xfrm>
          <a:prstGeom prst="rect">
            <a:avLst/>
          </a:prstGeom>
          <a:noFill/>
          <a:ln w="9525">
            <a:noFill/>
            <a:miter lim="800000"/>
            <a:headEnd/>
            <a:tailEnd/>
          </a:ln>
        </p:spPr>
      </p:pic>
      <p:sp>
        <p:nvSpPr>
          <p:cNvPr id="9" name="TextBox 8"/>
          <p:cNvSpPr txBox="1"/>
          <p:nvPr/>
        </p:nvSpPr>
        <p:spPr>
          <a:xfrm>
            <a:off x="467544" y="4869160"/>
            <a:ext cx="3959738" cy="523220"/>
          </a:xfrm>
          <a:prstGeom prst="rect">
            <a:avLst/>
          </a:prstGeom>
          <a:noFill/>
        </p:spPr>
        <p:txBody>
          <a:bodyPr wrap="none" rtlCol="0">
            <a:spAutoFit/>
          </a:bodyPr>
          <a:lstStyle/>
          <a:p>
            <a:r>
              <a:rPr lang="en-US" b="1" dirty="0" smtClean="0">
                <a:solidFill>
                  <a:srgbClr val="0066FF"/>
                </a:solidFill>
              </a:rPr>
              <a:t>Aerosol Optical Depth</a:t>
            </a:r>
            <a:endParaRPr lang="th-TH" b="1" dirty="0">
              <a:solidFill>
                <a:srgbClr val="0066FF"/>
              </a:solidFill>
            </a:endParaRPr>
          </a:p>
        </p:txBody>
      </p:sp>
      <p:sp>
        <p:nvSpPr>
          <p:cNvPr id="10" name="TextBox 9"/>
          <p:cNvSpPr txBox="1"/>
          <p:nvPr/>
        </p:nvSpPr>
        <p:spPr>
          <a:xfrm>
            <a:off x="4649885" y="1570484"/>
            <a:ext cx="4494115" cy="523220"/>
          </a:xfrm>
          <a:prstGeom prst="rect">
            <a:avLst/>
          </a:prstGeom>
          <a:noFill/>
        </p:spPr>
        <p:txBody>
          <a:bodyPr wrap="none" rtlCol="0">
            <a:spAutoFit/>
          </a:bodyPr>
          <a:lstStyle/>
          <a:p>
            <a:r>
              <a:rPr lang="en-US" b="1" dirty="0" smtClean="0">
                <a:solidFill>
                  <a:srgbClr val="0066FF"/>
                </a:solidFill>
              </a:rPr>
              <a:t>Sea Surface Temperature</a:t>
            </a:r>
            <a:endParaRPr lang="th-TH" b="1" dirty="0">
              <a:solidFill>
                <a:srgbClr val="0066FF"/>
              </a:solidFill>
            </a:endParaRPr>
          </a:p>
        </p:txBody>
      </p:sp>
      <p:sp>
        <p:nvSpPr>
          <p:cNvPr id="11" name="Slide Number Placeholder 10"/>
          <p:cNvSpPr>
            <a:spLocks noGrp="1"/>
          </p:cNvSpPr>
          <p:nvPr>
            <p:ph type="sldNum" sz="quarter" idx="10"/>
          </p:nvPr>
        </p:nvSpPr>
        <p:spPr/>
        <p:txBody>
          <a:bodyPr/>
          <a:lstStyle/>
          <a:p>
            <a:pPr>
              <a:defRPr/>
            </a:pPr>
            <a:fld id="{CE0353D2-D286-46A0-9D23-FC9F433A838B}" type="slidenum">
              <a:rPr lang="ja-JP" altLang="en-US" smtClean="0"/>
              <a:pPr>
                <a:defRPr/>
              </a:pPr>
              <a:t>27</a:t>
            </a:fld>
            <a:endParaRPr lang="en-US" altLang="ja-JP"/>
          </a:p>
        </p:txBody>
      </p:sp>
    </p:spTree>
  </p:cSld>
  <p:clrMapOvr>
    <a:masterClrMapping/>
  </p:clrMapOvr>
  <p:transition advTm="14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AMeDas</a:t>
            </a:r>
            <a:endParaRPr lang="th-TH" dirty="0"/>
          </a:p>
        </p:txBody>
      </p:sp>
      <p:sp>
        <p:nvSpPr>
          <p:cNvPr id="3" name="Content Placeholder 2"/>
          <p:cNvSpPr>
            <a:spLocks noGrp="1"/>
          </p:cNvSpPr>
          <p:nvPr>
            <p:ph idx="1"/>
          </p:nvPr>
        </p:nvSpPr>
        <p:spPr/>
        <p:txBody>
          <a:bodyPr/>
          <a:lstStyle/>
          <a:p>
            <a:r>
              <a:rPr lang="en-US" sz="2400" dirty="0" err="1" smtClean="0"/>
              <a:t>AMeDas</a:t>
            </a:r>
            <a:r>
              <a:rPr lang="en-US" sz="2400" dirty="0" smtClean="0"/>
              <a:t> : Automated Meteorological Data Acquisition System</a:t>
            </a:r>
          </a:p>
          <a:p>
            <a:endParaRPr lang="en-US" sz="2400" dirty="0" smtClean="0"/>
          </a:p>
          <a:p>
            <a:r>
              <a:rPr lang="en-US" sz="2400" dirty="0" smtClean="0"/>
              <a:t>High-resolution surface observation network by Japan Meteorological Agency</a:t>
            </a:r>
          </a:p>
          <a:p>
            <a:endParaRPr lang="en-US" sz="2400" dirty="0" smtClean="0"/>
          </a:p>
          <a:p>
            <a:r>
              <a:rPr lang="en-US" sz="2400" dirty="0" smtClean="0"/>
              <a:t>Wind direction, Wind peed, Precipitation, types and base heights of clouds, Visibility, Air temperature, Humidity, </a:t>
            </a:r>
            <a:br>
              <a:rPr lang="en-US" sz="2400" dirty="0" smtClean="0"/>
            </a:br>
            <a:r>
              <a:rPr lang="en-US" sz="2400" dirty="0" smtClean="0"/>
              <a:t>Sunshine duration and air pressure.</a:t>
            </a:r>
          </a:p>
          <a:p>
            <a:pPr>
              <a:buNone/>
            </a:pPr>
            <a:endParaRPr lang="th-TH"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28</a:t>
            </a:fld>
            <a:endParaRPr lang="en-US" altLang="ja-JP"/>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AMeDas</a:t>
            </a:r>
            <a:endParaRPr lang="th-TH"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29</a:t>
            </a:fld>
            <a:endParaRPr lang="en-US" altLang="ja-JP"/>
          </a:p>
        </p:txBody>
      </p:sp>
      <p:pic>
        <p:nvPicPr>
          <p:cNvPr id="1026" name="Picture 2" descr="D:\AIST\AMeDas\AMeDas.jpg"/>
          <p:cNvPicPr>
            <a:picLocks noChangeAspect="1" noChangeArrowheads="1"/>
          </p:cNvPicPr>
          <p:nvPr/>
        </p:nvPicPr>
        <p:blipFill>
          <a:blip r:embed="rId2" cstate="print"/>
          <a:srcRect l="10513" r="10513" b="7659"/>
          <a:stretch>
            <a:fillRect/>
          </a:stretch>
        </p:blipFill>
        <p:spPr bwMode="auto">
          <a:xfrm>
            <a:off x="2915816" y="1751342"/>
            <a:ext cx="6397165" cy="5134042"/>
          </a:xfrm>
          <a:prstGeom prst="rect">
            <a:avLst/>
          </a:prstGeom>
          <a:noFill/>
        </p:spPr>
      </p:pic>
      <p:sp>
        <p:nvSpPr>
          <p:cNvPr id="8" name="Content Placeholder 2"/>
          <p:cNvSpPr>
            <a:spLocks noGrp="1"/>
          </p:cNvSpPr>
          <p:nvPr>
            <p:ph idx="1"/>
          </p:nvPr>
        </p:nvSpPr>
        <p:spPr>
          <a:xfrm>
            <a:off x="395536" y="1463310"/>
            <a:ext cx="5760640" cy="4525962"/>
          </a:xfrm>
        </p:spPr>
        <p:txBody>
          <a:bodyPr/>
          <a:lstStyle/>
          <a:p>
            <a:r>
              <a:rPr lang="en-US" dirty="0" smtClean="0"/>
              <a:t>1,300 stations</a:t>
            </a:r>
          </a:p>
          <a:p>
            <a:endParaRPr lang="en-US" dirty="0" smtClean="0"/>
          </a:p>
          <a:p>
            <a:r>
              <a:rPr lang="en-US" dirty="0" smtClean="0"/>
              <a:t>Located at </a:t>
            </a:r>
          </a:p>
          <a:p>
            <a:pPr>
              <a:buNone/>
            </a:pPr>
            <a:r>
              <a:rPr lang="en-US" dirty="0" smtClean="0"/>
              <a:t>an average interval of 17 km</a:t>
            </a:r>
          </a:p>
          <a:p>
            <a:pPr>
              <a:buNone/>
            </a:pPr>
            <a:endParaRPr lang="en-US" dirty="0" smtClean="0"/>
          </a:p>
          <a:p>
            <a:r>
              <a:rPr lang="en-US" dirty="0" smtClean="0"/>
              <a:t>Every 10 minute</a:t>
            </a:r>
          </a:p>
          <a:p>
            <a:endParaRPr lang="th-TH"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Pj04373000000[1]"/>
          <p:cNvPicPr>
            <a:picLocks noChangeAspect="1" noChangeArrowheads="1"/>
          </p:cNvPicPr>
          <p:nvPr/>
        </p:nvPicPr>
        <p:blipFill>
          <a:blip r:embed="rId3" cstate="print"/>
          <a:srcRect/>
          <a:stretch>
            <a:fillRect/>
          </a:stretch>
        </p:blipFill>
        <p:spPr bwMode="auto">
          <a:xfrm>
            <a:off x="34925" y="2563813"/>
            <a:ext cx="3251200" cy="3960812"/>
          </a:xfrm>
          <a:prstGeom prst="rect">
            <a:avLst/>
          </a:prstGeom>
          <a:noFill/>
        </p:spPr>
      </p:pic>
      <p:grpSp>
        <p:nvGrpSpPr>
          <p:cNvPr id="2" name="Group 3"/>
          <p:cNvGrpSpPr>
            <a:grpSpLocks/>
          </p:cNvGrpSpPr>
          <p:nvPr/>
        </p:nvGrpSpPr>
        <p:grpSpPr bwMode="auto">
          <a:xfrm>
            <a:off x="34925" y="838200"/>
            <a:ext cx="3167063" cy="1798638"/>
            <a:chOff x="3606" y="119"/>
            <a:chExt cx="1995" cy="1133"/>
          </a:xfrm>
        </p:grpSpPr>
        <p:pic>
          <p:nvPicPr>
            <p:cNvPr id="12292" name="Picture 4" descr="MCj04348570000[1]"/>
            <p:cNvPicPr>
              <a:picLocks noChangeAspect="1" noChangeArrowheads="1"/>
            </p:cNvPicPr>
            <p:nvPr/>
          </p:nvPicPr>
          <p:blipFill>
            <a:blip r:embed="rId4" cstate="print"/>
            <a:srcRect/>
            <a:stretch>
              <a:fillRect/>
            </a:stretch>
          </p:blipFill>
          <p:spPr bwMode="auto">
            <a:xfrm>
              <a:off x="3606" y="119"/>
              <a:ext cx="1032" cy="1032"/>
            </a:xfrm>
            <a:prstGeom prst="rect">
              <a:avLst/>
            </a:prstGeom>
            <a:noFill/>
          </p:spPr>
        </p:pic>
        <p:pic>
          <p:nvPicPr>
            <p:cNvPr id="12293" name="Picture 5" descr="MCj04339220000[1]"/>
            <p:cNvPicPr>
              <a:picLocks noChangeAspect="1" noChangeArrowheads="1"/>
            </p:cNvPicPr>
            <p:nvPr/>
          </p:nvPicPr>
          <p:blipFill>
            <a:blip r:embed="rId5" cstate="print"/>
            <a:srcRect/>
            <a:stretch>
              <a:fillRect/>
            </a:stretch>
          </p:blipFill>
          <p:spPr bwMode="auto">
            <a:xfrm>
              <a:off x="4649" y="300"/>
              <a:ext cx="952" cy="952"/>
            </a:xfrm>
            <a:prstGeom prst="rect">
              <a:avLst/>
            </a:prstGeom>
            <a:noFill/>
          </p:spPr>
        </p:pic>
      </p:grpSp>
      <p:pic>
        <p:nvPicPr>
          <p:cNvPr id="12294" name="Picture 6" descr="MCj02805180000[1]"/>
          <p:cNvPicPr>
            <a:picLocks noChangeAspect="1" noChangeArrowheads="1"/>
          </p:cNvPicPr>
          <p:nvPr/>
        </p:nvPicPr>
        <p:blipFill>
          <a:blip r:embed="rId6" cstate="print"/>
          <a:srcRect/>
          <a:stretch>
            <a:fillRect/>
          </a:stretch>
        </p:blipFill>
        <p:spPr bwMode="auto">
          <a:xfrm>
            <a:off x="3635375" y="1412875"/>
            <a:ext cx="1190625" cy="1176338"/>
          </a:xfrm>
          <a:prstGeom prst="rect">
            <a:avLst/>
          </a:prstGeom>
          <a:noFill/>
        </p:spPr>
      </p:pic>
      <p:pic>
        <p:nvPicPr>
          <p:cNvPr id="12295" name="Picture 7" descr="MCj02871910000[1]"/>
          <p:cNvPicPr>
            <a:picLocks noChangeAspect="1" noChangeArrowheads="1"/>
          </p:cNvPicPr>
          <p:nvPr/>
        </p:nvPicPr>
        <p:blipFill>
          <a:blip r:embed="rId7" cstate="print"/>
          <a:srcRect/>
          <a:stretch>
            <a:fillRect/>
          </a:stretch>
        </p:blipFill>
        <p:spPr bwMode="auto">
          <a:xfrm>
            <a:off x="3635375" y="3357563"/>
            <a:ext cx="1066800" cy="993775"/>
          </a:xfrm>
          <a:prstGeom prst="rect">
            <a:avLst/>
          </a:prstGeom>
          <a:noFill/>
        </p:spPr>
      </p:pic>
      <p:sp>
        <p:nvSpPr>
          <p:cNvPr id="12296" name="Text Box 8"/>
          <p:cNvSpPr txBox="1">
            <a:spLocks noChangeArrowheads="1"/>
          </p:cNvSpPr>
          <p:nvPr/>
        </p:nvSpPr>
        <p:spPr bwMode="auto">
          <a:xfrm>
            <a:off x="3419475" y="2565400"/>
            <a:ext cx="1836738" cy="593725"/>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Field Survey </a:t>
            </a:r>
          </a:p>
          <a:p>
            <a:pPr algn="ctr" defTabSz="919163"/>
            <a:r>
              <a:rPr kumimoji="0" lang="en-US" sz="1700" b="1">
                <a:effectLst>
                  <a:outerShdw blurRad="38100" dist="38100" dir="2700000" algn="tl">
                    <a:srgbClr val="C0C0C0"/>
                  </a:outerShdw>
                </a:effectLst>
                <a:cs typeface="Arial" pitchFamily="34" charset="0"/>
              </a:rPr>
              <a:t>with Laboratory </a:t>
            </a:r>
          </a:p>
        </p:txBody>
      </p:sp>
      <p:sp>
        <p:nvSpPr>
          <p:cNvPr id="12297" name="Text Box 9"/>
          <p:cNvSpPr txBox="1">
            <a:spLocks noChangeArrowheads="1"/>
          </p:cNvSpPr>
          <p:nvPr/>
        </p:nvSpPr>
        <p:spPr bwMode="auto">
          <a:xfrm>
            <a:off x="1042988" y="2133600"/>
            <a:ext cx="985837"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Satellite</a:t>
            </a:r>
          </a:p>
        </p:txBody>
      </p:sp>
      <p:sp>
        <p:nvSpPr>
          <p:cNvPr id="12298" name="Text Box 10"/>
          <p:cNvSpPr txBox="1">
            <a:spLocks noChangeArrowheads="1"/>
          </p:cNvSpPr>
          <p:nvPr/>
        </p:nvSpPr>
        <p:spPr bwMode="auto">
          <a:xfrm>
            <a:off x="3563938" y="4365625"/>
            <a:ext cx="1416050"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Data Logger</a:t>
            </a:r>
          </a:p>
        </p:txBody>
      </p:sp>
      <p:sp>
        <p:nvSpPr>
          <p:cNvPr id="12299" name="Text Box 11"/>
          <p:cNvSpPr txBox="1">
            <a:spLocks noChangeArrowheads="1"/>
          </p:cNvSpPr>
          <p:nvPr/>
        </p:nvSpPr>
        <p:spPr bwMode="auto">
          <a:xfrm>
            <a:off x="3492500" y="6165850"/>
            <a:ext cx="1622425"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Smart Sensor </a:t>
            </a:r>
          </a:p>
        </p:txBody>
      </p:sp>
      <p:grpSp>
        <p:nvGrpSpPr>
          <p:cNvPr id="3" name="Group 12"/>
          <p:cNvGrpSpPr>
            <a:grpSpLocks/>
          </p:cNvGrpSpPr>
          <p:nvPr/>
        </p:nvGrpSpPr>
        <p:grpSpPr bwMode="auto">
          <a:xfrm>
            <a:off x="3419475" y="4941888"/>
            <a:ext cx="1897063" cy="1346200"/>
            <a:chOff x="2653" y="3067"/>
            <a:chExt cx="1195" cy="848"/>
          </a:xfrm>
        </p:grpSpPr>
        <p:pic>
          <p:nvPicPr>
            <p:cNvPr id="12301" name="Picture 13" descr="MCj02508950000[1]"/>
            <p:cNvPicPr>
              <a:picLocks noChangeAspect="1" noChangeArrowheads="1"/>
            </p:cNvPicPr>
            <p:nvPr/>
          </p:nvPicPr>
          <p:blipFill>
            <a:blip r:embed="rId8" cstate="print"/>
            <a:srcRect/>
            <a:stretch>
              <a:fillRect/>
            </a:stretch>
          </p:blipFill>
          <p:spPr bwMode="auto">
            <a:xfrm>
              <a:off x="3016" y="3067"/>
              <a:ext cx="832" cy="848"/>
            </a:xfrm>
            <a:prstGeom prst="rect">
              <a:avLst/>
            </a:prstGeom>
            <a:noFill/>
          </p:spPr>
        </p:pic>
        <p:pic>
          <p:nvPicPr>
            <p:cNvPr id="12302" name="Picture 14" descr="MCj04038850000[1]"/>
            <p:cNvPicPr>
              <a:picLocks noChangeAspect="1" noChangeArrowheads="1"/>
            </p:cNvPicPr>
            <p:nvPr/>
          </p:nvPicPr>
          <p:blipFill>
            <a:blip r:embed="rId9" cstate="print"/>
            <a:srcRect/>
            <a:stretch>
              <a:fillRect/>
            </a:stretch>
          </p:blipFill>
          <p:spPr bwMode="auto">
            <a:xfrm>
              <a:off x="2653" y="3203"/>
              <a:ext cx="566" cy="586"/>
            </a:xfrm>
            <a:prstGeom prst="rect">
              <a:avLst/>
            </a:prstGeom>
            <a:noFill/>
          </p:spPr>
        </p:pic>
      </p:grpSp>
      <p:pic>
        <p:nvPicPr>
          <p:cNvPr id="12303" name="Picture 15" descr="businessman2"/>
          <p:cNvPicPr>
            <a:picLocks noChangeAspect="1" noChangeArrowheads="1"/>
          </p:cNvPicPr>
          <p:nvPr/>
        </p:nvPicPr>
        <p:blipFill>
          <a:blip r:embed="rId10" cstate="print"/>
          <a:srcRect/>
          <a:stretch>
            <a:fillRect/>
          </a:stretch>
        </p:blipFill>
        <p:spPr bwMode="auto">
          <a:xfrm>
            <a:off x="7667625" y="5013325"/>
            <a:ext cx="942975" cy="1060450"/>
          </a:xfrm>
          <a:prstGeom prst="rect">
            <a:avLst/>
          </a:prstGeom>
          <a:noFill/>
        </p:spPr>
      </p:pic>
      <p:sp>
        <p:nvSpPr>
          <p:cNvPr id="12304" name="Line 16"/>
          <p:cNvSpPr>
            <a:spLocks noChangeShapeType="1"/>
          </p:cNvSpPr>
          <p:nvPr/>
        </p:nvSpPr>
        <p:spPr bwMode="auto">
          <a:xfrm>
            <a:off x="5003800" y="2133600"/>
            <a:ext cx="2881313" cy="2590800"/>
          </a:xfrm>
          <a:prstGeom prst="line">
            <a:avLst/>
          </a:prstGeom>
          <a:noFill/>
          <a:ln w="19050">
            <a:solidFill>
              <a:schemeClr val="tx1"/>
            </a:solidFill>
            <a:round/>
            <a:headEnd/>
            <a:tailEnd type="triangle" w="med" len="med"/>
          </a:ln>
          <a:effectLst/>
        </p:spPr>
        <p:txBody>
          <a:bodyPr/>
          <a:lstStyle/>
          <a:p>
            <a:endParaRPr lang="th-TH"/>
          </a:p>
        </p:txBody>
      </p:sp>
      <p:sp>
        <p:nvSpPr>
          <p:cNvPr id="12305" name="Line 17"/>
          <p:cNvSpPr>
            <a:spLocks noChangeShapeType="1"/>
          </p:cNvSpPr>
          <p:nvPr/>
        </p:nvSpPr>
        <p:spPr bwMode="auto">
          <a:xfrm>
            <a:off x="4932363" y="3860800"/>
            <a:ext cx="2735262" cy="1296988"/>
          </a:xfrm>
          <a:prstGeom prst="line">
            <a:avLst/>
          </a:prstGeom>
          <a:noFill/>
          <a:ln w="19050">
            <a:solidFill>
              <a:schemeClr val="tx1"/>
            </a:solidFill>
            <a:round/>
            <a:headEnd/>
            <a:tailEnd type="triangle" w="med" len="med"/>
          </a:ln>
          <a:effectLst/>
        </p:spPr>
        <p:txBody>
          <a:bodyPr/>
          <a:lstStyle/>
          <a:p>
            <a:endParaRPr lang="th-TH"/>
          </a:p>
        </p:txBody>
      </p:sp>
      <p:sp>
        <p:nvSpPr>
          <p:cNvPr id="12306" name="Line 18"/>
          <p:cNvSpPr>
            <a:spLocks noChangeShapeType="1"/>
          </p:cNvSpPr>
          <p:nvPr/>
        </p:nvSpPr>
        <p:spPr bwMode="auto">
          <a:xfrm>
            <a:off x="5292725" y="5734050"/>
            <a:ext cx="2374900" cy="0"/>
          </a:xfrm>
          <a:prstGeom prst="line">
            <a:avLst/>
          </a:prstGeom>
          <a:noFill/>
          <a:ln w="19050">
            <a:solidFill>
              <a:schemeClr val="tx1"/>
            </a:solidFill>
            <a:round/>
            <a:headEnd type="triangle" w="med" len="med"/>
            <a:tailEnd type="triangle" w="med" len="med"/>
          </a:ln>
          <a:effectLst/>
        </p:spPr>
        <p:txBody>
          <a:bodyPr/>
          <a:lstStyle/>
          <a:p>
            <a:endParaRPr lang="th-TH"/>
          </a:p>
        </p:txBody>
      </p:sp>
      <p:sp>
        <p:nvSpPr>
          <p:cNvPr id="12307" name="Cloud"/>
          <p:cNvSpPr>
            <a:spLocks noChangeAspect="1" noEditPoints="1" noChangeArrowheads="1"/>
          </p:cNvSpPr>
          <p:nvPr/>
        </p:nvSpPr>
        <p:spPr bwMode="auto">
          <a:xfrm>
            <a:off x="5651500" y="5229225"/>
            <a:ext cx="1603375" cy="10747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th-TH"/>
          </a:p>
        </p:txBody>
      </p:sp>
      <p:sp>
        <p:nvSpPr>
          <p:cNvPr id="12308" name="Text Box 20"/>
          <p:cNvSpPr txBox="1">
            <a:spLocks noChangeArrowheads="1"/>
          </p:cNvSpPr>
          <p:nvPr/>
        </p:nvSpPr>
        <p:spPr bwMode="auto">
          <a:xfrm>
            <a:off x="5940425" y="5589588"/>
            <a:ext cx="947738" cy="334962"/>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Internet</a:t>
            </a:r>
          </a:p>
        </p:txBody>
      </p:sp>
      <p:pic>
        <p:nvPicPr>
          <p:cNvPr id="12309" name="Picture 21" descr="j0205462"/>
          <p:cNvPicPr>
            <a:picLocks noChangeAspect="1" noChangeArrowheads="1"/>
          </p:cNvPicPr>
          <p:nvPr/>
        </p:nvPicPr>
        <p:blipFill>
          <a:blip r:embed="rId11" cstate="print"/>
          <a:srcRect/>
          <a:stretch>
            <a:fillRect/>
          </a:stretch>
        </p:blipFill>
        <p:spPr bwMode="auto">
          <a:xfrm>
            <a:off x="6948488" y="476250"/>
            <a:ext cx="1819275" cy="1809750"/>
          </a:xfrm>
          <a:prstGeom prst="rect">
            <a:avLst/>
          </a:prstGeom>
          <a:noFill/>
        </p:spPr>
      </p:pic>
      <p:sp>
        <p:nvSpPr>
          <p:cNvPr id="12310" name="Text Box 22"/>
          <p:cNvSpPr txBox="1">
            <a:spLocks noChangeArrowheads="1"/>
          </p:cNvSpPr>
          <p:nvPr/>
        </p:nvSpPr>
        <p:spPr bwMode="auto">
          <a:xfrm>
            <a:off x="6516688" y="2276475"/>
            <a:ext cx="1368425" cy="334963"/>
          </a:xfrm>
          <a:prstGeom prst="rect">
            <a:avLst/>
          </a:prstGeom>
          <a:noFill/>
          <a:ln w="9525">
            <a:noFill/>
            <a:miter lim="800000"/>
            <a:headEnd/>
            <a:tailEnd/>
          </a:ln>
          <a:effectLst/>
        </p:spPr>
        <p:txBody>
          <a:bodyPr wrap="none" lIns="77404" tIns="38702" rIns="77404" bIns="38702">
            <a:spAutoFit/>
          </a:bodyPr>
          <a:lstStyle/>
          <a:p>
            <a:pPr algn="ctr" defTabSz="919163"/>
            <a:r>
              <a:rPr kumimoji="0" lang="en-US" sz="1700" b="1">
                <a:effectLst>
                  <a:outerShdw blurRad="38100" dist="38100" dir="2700000" algn="tl">
                    <a:srgbClr val="C0C0C0"/>
                  </a:outerShdw>
                </a:effectLst>
                <a:cs typeface="Arial" pitchFamily="34" charset="0"/>
              </a:rPr>
              <a:t>Data Center</a:t>
            </a:r>
          </a:p>
        </p:txBody>
      </p:sp>
      <p:sp>
        <p:nvSpPr>
          <p:cNvPr id="12311" name="Line 23"/>
          <p:cNvSpPr>
            <a:spLocks noChangeShapeType="1"/>
          </p:cNvSpPr>
          <p:nvPr/>
        </p:nvSpPr>
        <p:spPr bwMode="auto">
          <a:xfrm>
            <a:off x="8027988" y="2276475"/>
            <a:ext cx="0" cy="2376488"/>
          </a:xfrm>
          <a:prstGeom prst="line">
            <a:avLst/>
          </a:prstGeom>
          <a:noFill/>
          <a:ln w="19050">
            <a:solidFill>
              <a:schemeClr val="tx1"/>
            </a:solidFill>
            <a:round/>
            <a:headEnd/>
            <a:tailEnd type="triangle" w="med" len="med"/>
          </a:ln>
          <a:effectLst/>
        </p:spPr>
        <p:txBody>
          <a:bodyPr/>
          <a:lstStyle/>
          <a:p>
            <a:endParaRPr lang="th-TH"/>
          </a:p>
        </p:txBody>
      </p:sp>
      <p:sp>
        <p:nvSpPr>
          <p:cNvPr id="12312" name="Line 24"/>
          <p:cNvSpPr>
            <a:spLocks noChangeShapeType="1"/>
          </p:cNvSpPr>
          <p:nvPr/>
        </p:nvSpPr>
        <p:spPr bwMode="auto">
          <a:xfrm>
            <a:off x="3203575" y="1341438"/>
            <a:ext cx="3384550" cy="0"/>
          </a:xfrm>
          <a:prstGeom prst="line">
            <a:avLst/>
          </a:prstGeom>
          <a:noFill/>
          <a:ln w="19050">
            <a:solidFill>
              <a:schemeClr val="tx1"/>
            </a:solidFill>
            <a:round/>
            <a:headEnd/>
            <a:tailEnd type="triangle" w="med" len="med"/>
          </a:ln>
          <a:effectLst/>
        </p:spPr>
        <p:txBody>
          <a:bodyPr/>
          <a:lstStyle/>
          <a:p>
            <a:endParaRPr lang="th-TH"/>
          </a:p>
        </p:txBody>
      </p:sp>
      <p:sp>
        <p:nvSpPr>
          <p:cNvPr id="12313" name="Rectangle 25"/>
          <p:cNvSpPr>
            <a:spLocks noChangeArrowheads="1"/>
          </p:cNvSpPr>
          <p:nvPr/>
        </p:nvSpPr>
        <p:spPr bwMode="auto">
          <a:xfrm>
            <a:off x="1403350" y="0"/>
            <a:ext cx="6840538" cy="838200"/>
          </a:xfrm>
          <a:prstGeom prst="rect">
            <a:avLst/>
          </a:prstGeom>
          <a:noFill/>
          <a:ln w="9525">
            <a:noFill/>
            <a:miter lim="800000"/>
            <a:headEnd/>
            <a:tailEnd/>
          </a:ln>
          <a:effectLst/>
        </p:spPr>
        <p:txBody>
          <a:bodyPr anchor="ctr"/>
          <a:lstStyle/>
          <a:p>
            <a:pPr algn="ctr"/>
            <a:r>
              <a:rPr lang="en-US" sz="3600" dirty="0">
                <a:solidFill>
                  <a:srgbClr val="003366"/>
                </a:solidFill>
              </a:rPr>
              <a:t>Geospatial Data Gathering</a:t>
            </a:r>
            <a:endParaRPr lang="th-TH" altLang="ja-JP" sz="3600" dirty="0">
              <a:solidFill>
                <a:srgbClr val="003366"/>
              </a:solidFill>
            </a:endParaRPr>
          </a:p>
        </p:txBody>
      </p:sp>
      <p:pic>
        <p:nvPicPr>
          <p:cNvPr id="12314" name="Picture 26" descr="MCj02806870000[1]"/>
          <p:cNvPicPr>
            <a:picLocks noChangeAspect="1" noChangeArrowheads="1"/>
          </p:cNvPicPr>
          <p:nvPr/>
        </p:nvPicPr>
        <p:blipFill>
          <a:blip r:embed="rId12" cstate="print"/>
          <a:srcRect/>
          <a:stretch>
            <a:fillRect/>
          </a:stretch>
        </p:blipFill>
        <p:spPr bwMode="auto">
          <a:xfrm>
            <a:off x="6659563" y="981075"/>
            <a:ext cx="763587" cy="787400"/>
          </a:xfrm>
          <a:prstGeom prst="rect">
            <a:avLst/>
          </a:prstGeom>
          <a:noFill/>
        </p:spPr>
      </p:pic>
      <p:sp>
        <p:nvSpPr>
          <p:cNvPr id="27" name="Slide Number Placeholder 26"/>
          <p:cNvSpPr>
            <a:spLocks noGrp="1"/>
          </p:cNvSpPr>
          <p:nvPr>
            <p:ph type="sldNum" sz="quarter" idx="10"/>
          </p:nvPr>
        </p:nvSpPr>
        <p:spPr/>
        <p:txBody>
          <a:bodyPr/>
          <a:lstStyle/>
          <a:p>
            <a:pPr>
              <a:defRPr/>
            </a:pPr>
            <a:fld id="{CE0353D2-D286-46A0-9D23-FC9F433A838B}" type="slidenum">
              <a:rPr lang="ja-JP" altLang="en-US" smtClean="0"/>
              <a:pPr>
                <a:defRPr/>
              </a:pPr>
              <a:t>3</a:t>
            </a:fld>
            <a:endParaRPr lang="en-US" altLang="ja-JP"/>
          </a:p>
        </p:txBody>
      </p:sp>
    </p:spTree>
  </p:cSld>
  <p:clrMapOvr>
    <a:masterClrMapping/>
  </p:clrMapOvr>
  <p:transition advTm="12714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88913"/>
            <a:ext cx="7812088" cy="954087"/>
          </a:xfrm>
        </p:spPr>
        <p:txBody>
          <a:bodyPr/>
          <a:lstStyle/>
          <a:p>
            <a:pPr eaLnBrk="1" hangingPunct="1">
              <a:defRPr/>
            </a:pPr>
            <a:r>
              <a:rPr lang="en-US" dirty="0" smtClean="0"/>
              <a:t>Gross Primary Productivity</a:t>
            </a:r>
            <a:endParaRPr lang="th-TH" dirty="0" smtClean="0"/>
          </a:p>
        </p:txBody>
      </p:sp>
      <p:grpSp>
        <p:nvGrpSpPr>
          <p:cNvPr id="19" name="Group 18"/>
          <p:cNvGrpSpPr/>
          <p:nvPr/>
        </p:nvGrpSpPr>
        <p:grpSpPr>
          <a:xfrm>
            <a:off x="323528" y="1412776"/>
            <a:ext cx="9297450" cy="4944745"/>
            <a:chOff x="323528" y="1412776"/>
            <a:chExt cx="9297450" cy="4944745"/>
          </a:xfrm>
        </p:grpSpPr>
        <p:sp>
          <p:nvSpPr>
            <p:cNvPr id="6" name="TextBox 5"/>
            <p:cNvSpPr txBox="1"/>
            <p:nvPr/>
          </p:nvSpPr>
          <p:spPr>
            <a:xfrm>
              <a:off x="1907704" y="1988840"/>
              <a:ext cx="3875356" cy="584775"/>
            </a:xfrm>
            <a:prstGeom prst="rect">
              <a:avLst/>
            </a:prstGeom>
            <a:noFill/>
          </p:spPr>
          <p:txBody>
            <a:bodyPr wrap="none" rtlCol="0">
              <a:spAutoFit/>
            </a:bodyPr>
            <a:lstStyle/>
            <a:p>
              <a:r>
                <a:rPr lang="en-US" sz="3200" b="1" dirty="0" smtClean="0">
                  <a:solidFill>
                    <a:srgbClr val="00B050"/>
                  </a:solidFill>
                </a:rPr>
                <a:t>GPP</a:t>
              </a:r>
              <a:r>
                <a:rPr lang="en-US" sz="3200" b="1" dirty="0" smtClean="0"/>
                <a:t> = </a:t>
              </a:r>
              <a:r>
                <a:rPr lang="en-US" sz="3200" b="1" dirty="0" smtClean="0">
                  <a:solidFill>
                    <a:srgbClr val="FF3399"/>
                  </a:solidFill>
                </a:rPr>
                <a:t>FPAR</a:t>
              </a:r>
              <a:r>
                <a:rPr lang="en-US" sz="3200" b="1" dirty="0" smtClean="0"/>
                <a:t> x </a:t>
              </a:r>
              <a:r>
                <a:rPr lang="en-US" sz="3200" b="1" dirty="0" smtClean="0">
                  <a:solidFill>
                    <a:srgbClr val="0070C0"/>
                  </a:solidFill>
                </a:rPr>
                <a:t>LUE</a:t>
              </a:r>
              <a:endParaRPr lang="th-TH" sz="3200" b="1" dirty="0">
                <a:solidFill>
                  <a:srgbClr val="0070C0"/>
                </a:solidFill>
              </a:endParaRPr>
            </a:p>
          </p:txBody>
        </p:sp>
        <p:sp>
          <p:nvSpPr>
            <p:cNvPr id="7" name="TextBox 6"/>
            <p:cNvSpPr txBox="1"/>
            <p:nvPr/>
          </p:nvSpPr>
          <p:spPr>
            <a:xfrm>
              <a:off x="323528" y="5157192"/>
              <a:ext cx="9297450" cy="1200329"/>
            </a:xfrm>
            <a:prstGeom prst="rect">
              <a:avLst/>
            </a:prstGeom>
            <a:noFill/>
          </p:spPr>
          <p:txBody>
            <a:bodyPr wrap="square" rtlCol="0">
              <a:spAutoFit/>
            </a:bodyPr>
            <a:lstStyle/>
            <a:p>
              <a:r>
                <a:rPr lang="en-US" sz="2400" dirty="0" smtClean="0"/>
                <a:t>GPP : Gross primary productivity</a:t>
              </a:r>
            </a:p>
            <a:p>
              <a:r>
                <a:rPr lang="en-US" sz="2400" dirty="0" smtClean="0"/>
                <a:t>FPAR : Fraction of absorbed </a:t>
              </a:r>
              <a:r>
                <a:rPr lang="en-US" sz="2400" dirty="0" err="1" smtClean="0"/>
                <a:t>photosynthetically</a:t>
              </a:r>
              <a:r>
                <a:rPr lang="en-US" sz="2400" dirty="0" smtClean="0"/>
                <a:t> active radiation</a:t>
              </a:r>
            </a:p>
            <a:p>
              <a:r>
                <a:rPr lang="en-US" sz="2400" dirty="0" smtClean="0"/>
                <a:t>LUE : Empirical light use efficiency factor (gCMJ−1)</a:t>
              </a:r>
              <a:endParaRPr lang="th-TH" sz="2400" dirty="0"/>
            </a:p>
          </p:txBody>
        </p:sp>
        <p:sp>
          <p:nvSpPr>
            <p:cNvPr id="8" name="TextBox 7"/>
            <p:cNvSpPr txBox="1"/>
            <p:nvPr/>
          </p:nvSpPr>
          <p:spPr>
            <a:xfrm>
              <a:off x="2843808" y="2852936"/>
              <a:ext cx="2119234" cy="584775"/>
            </a:xfrm>
            <a:prstGeom prst="rect">
              <a:avLst/>
            </a:prstGeom>
            <a:noFill/>
          </p:spPr>
          <p:txBody>
            <a:bodyPr wrap="none" rtlCol="0">
              <a:spAutoFit/>
            </a:bodyPr>
            <a:lstStyle/>
            <a:p>
              <a:r>
                <a:rPr lang="en-US" sz="3200" dirty="0" smtClean="0"/>
                <a:t>Light, Tree</a:t>
              </a:r>
              <a:endParaRPr lang="th-TH" sz="3200" dirty="0"/>
            </a:p>
          </p:txBody>
        </p:sp>
        <p:sp>
          <p:nvSpPr>
            <p:cNvPr id="9" name="TextBox 8"/>
            <p:cNvSpPr txBox="1"/>
            <p:nvPr/>
          </p:nvSpPr>
          <p:spPr>
            <a:xfrm>
              <a:off x="4932040" y="4295998"/>
              <a:ext cx="3529556" cy="1077218"/>
            </a:xfrm>
            <a:prstGeom prst="rect">
              <a:avLst/>
            </a:prstGeom>
            <a:noFill/>
          </p:spPr>
          <p:txBody>
            <a:bodyPr wrap="none" rtlCol="0">
              <a:spAutoFit/>
            </a:bodyPr>
            <a:lstStyle/>
            <a:p>
              <a:r>
                <a:rPr lang="en-US" sz="3200" dirty="0" smtClean="0"/>
                <a:t>Min (Temperature)</a:t>
              </a:r>
            </a:p>
            <a:p>
              <a:r>
                <a:rPr lang="en-US" sz="3200" dirty="0" smtClean="0"/>
                <a:t>Water  availability</a:t>
              </a:r>
              <a:endParaRPr lang="th-TH" sz="3200" dirty="0"/>
            </a:p>
          </p:txBody>
        </p:sp>
        <p:cxnSp>
          <p:nvCxnSpPr>
            <p:cNvPr id="11" name="Straight Arrow Connector 10"/>
            <p:cNvCxnSpPr/>
            <p:nvPr/>
          </p:nvCxnSpPr>
          <p:spPr bwMode="auto">
            <a:xfrm rot="5400000">
              <a:off x="4392774" y="3392202"/>
              <a:ext cx="1800200" cy="1588"/>
            </a:xfrm>
            <a:prstGeom prst="straightConnector1">
              <a:avLst/>
            </a:prstGeom>
            <a:solidFill>
              <a:schemeClr val="accent1"/>
            </a:solidFill>
            <a:ln w="19050" cap="rnd" cmpd="sng" algn="ctr">
              <a:solidFill>
                <a:schemeClr val="tx1"/>
              </a:solidFill>
              <a:prstDash val="solid"/>
              <a:bevel/>
              <a:headEnd type="none" w="med" len="med"/>
              <a:tailEnd type="arrow"/>
            </a:ln>
            <a:effectLst/>
          </p:spPr>
        </p:cxnSp>
        <p:cxnSp>
          <p:nvCxnSpPr>
            <p:cNvPr id="12" name="Straight Arrow Connector 11"/>
            <p:cNvCxnSpPr/>
            <p:nvPr/>
          </p:nvCxnSpPr>
          <p:spPr bwMode="auto">
            <a:xfrm rot="5400000">
              <a:off x="3527089" y="2672122"/>
              <a:ext cx="504056" cy="1588"/>
            </a:xfrm>
            <a:prstGeom prst="straightConnector1">
              <a:avLst/>
            </a:prstGeom>
            <a:solidFill>
              <a:schemeClr val="accent1"/>
            </a:solidFill>
            <a:ln w="19050" cap="rnd" cmpd="sng" algn="ctr">
              <a:solidFill>
                <a:schemeClr val="tx1"/>
              </a:solidFill>
              <a:prstDash val="solid"/>
              <a:bevel/>
              <a:headEnd type="none" w="med" len="med"/>
              <a:tailEnd type="arrow"/>
            </a:ln>
            <a:effectLst/>
          </p:spPr>
        </p:cxnSp>
        <p:pic>
          <p:nvPicPr>
            <p:cNvPr id="53252" name="Picture 4" descr="http://csp.unl.edu/Public/test/leaf318401on0802002.jpg"/>
            <p:cNvPicPr>
              <a:picLocks noChangeAspect="1" noChangeArrowheads="1"/>
            </p:cNvPicPr>
            <p:nvPr/>
          </p:nvPicPr>
          <p:blipFill>
            <a:blip r:embed="rId2" cstate="print"/>
            <a:srcRect/>
            <a:stretch>
              <a:fillRect/>
            </a:stretch>
          </p:blipFill>
          <p:spPr bwMode="auto">
            <a:xfrm>
              <a:off x="3835524" y="3573016"/>
              <a:ext cx="952500" cy="781051"/>
            </a:xfrm>
            <a:prstGeom prst="rect">
              <a:avLst/>
            </a:prstGeom>
            <a:noFill/>
          </p:spPr>
        </p:pic>
        <p:pic>
          <p:nvPicPr>
            <p:cNvPr id="53254" name="Picture 6" descr="http://www.cap.nsw.edu.au/bb_site_intro/stage1_Modules/WWS-stage1/images/sun.gif"/>
            <p:cNvPicPr>
              <a:picLocks noChangeAspect="1" noChangeArrowheads="1"/>
            </p:cNvPicPr>
            <p:nvPr/>
          </p:nvPicPr>
          <p:blipFill>
            <a:blip r:embed="rId3" cstate="print"/>
            <a:srcRect/>
            <a:stretch>
              <a:fillRect/>
            </a:stretch>
          </p:blipFill>
          <p:spPr bwMode="auto">
            <a:xfrm>
              <a:off x="2827412" y="3573016"/>
              <a:ext cx="895362" cy="864096"/>
            </a:xfrm>
            <a:prstGeom prst="rect">
              <a:avLst/>
            </a:prstGeom>
            <a:noFill/>
          </p:spPr>
        </p:pic>
        <p:sp>
          <p:nvSpPr>
            <p:cNvPr id="18" name="Rectangle 17"/>
            <p:cNvSpPr/>
            <p:nvPr/>
          </p:nvSpPr>
          <p:spPr>
            <a:xfrm>
              <a:off x="323528" y="1412776"/>
              <a:ext cx="2279791" cy="523220"/>
            </a:xfrm>
            <a:prstGeom prst="rect">
              <a:avLst/>
            </a:prstGeom>
          </p:spPr>
          <p:txBody>
            <a:bodyPr wrap="none">
              <a:spAutoFit/>
            </a:bodyPr>
            <a:lstStyle/>
            <a:p>
              <a:r>
                <a:rPr lang="en-US" dirty="0" smtClean="0"/>
                <a:t>MOD17 GPP</a:t>
              </a:r>
              <a:endParaRPr lang="th-TH" dirty="0"/>
            </a:p>
          </p:txBody>
        </p:sp>
      </p:grpSp>
      <p:sp>
        <p:nvSpPr>
          <p:cNvPr id="13" name="Slide Number Placeholder 12"/>
          <p:cNvSpPr>
            <a:spLocks noGrp="1"/>
          </p:cNvSpPr>
          <p:nvPr>
            <p:ph type="sldNum" sz="quarter" idx="10"/>
          </p:nvPr>
        </p:nvSpPr>
        <p:spPr/>
        <p:txBody>
          <a:bodyPr/>
          <a:lstStyle/>
          <a:p>
            <a:pPr>
              <a:defRPr/>
            </a:pPr>
            <a:fld id="{CE0353D2-D286-46A0-9D23-FC9F433A838B}" type="slidenum">
              <a:rPr lang="ja-JP" altLang="en-US" smtClean="0"/>
              <a:pPr>
                <a:defRPr/>
              </a:pPr>
              <a:t>30</a:t>
            </a:fld>
            <a:endParaRPr lang="en-US" altLang="ja-JP"/>
          </a:p>
        </p:txBody>
      </p:sp>
    </p:spTree>
  </p:cSld>
  <p:clrMapOvr>
    <a:masterClrMapping/>
  </p:clrMapOvr>
  <p:transition advTm="1400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tower</a:t>
            </a:r>
            <a:endParaRPr lang="th-TH" dirty="0"/>
          </a:p>
        </p:txBody>
      </p:sp>
      <p:pic>
        <p:nvPicPr>
          <p:cNvPr id="4" name="Picture 3" descr="DSC_0215.JPG"/>
          <p:cNvPicPr>
            <a:picLocks noChangeAspect="1"/>
          </p:cNvPicPr>
          <p:nvPr/>
        </p:nvPicPr>
        <p:blipFill>
          <a:blip r:embed="rId2" cstate="print"/>
          <a:stretch>
            <a:fillRect/>
          </a:stretch>
        </p:blipFill>
        <p:spPr>
          <a:xfrm rot="5400000">
            <a:off x="-586925" y="2179213"/>
            <a:ext cx="5004050" cy="3327161"/>
          </a:xfrm>
          <a:prstGeom prst="rect">
            <a:avLst/>
          </a:prstGeom>
        </p:spPr>
      </p:pic>
      <p:pic>
        <p:nvPicPr>
          <p:cNvPr id="5" name="Picture 4" descr="DSC_0203.JPG"/>
          <p:cNvPicPr>
            <a:picLocks noChangeAspect="1"/>
          </p:cNvPicPr>
          <p:nvPr/>
        </p:nvPicPr>
        <p:blipFill>
          <a:blip r:embed="rId3" cstate="print"/>
          <a:stretch>
            <a:fillRect/>
          </a:stretch>
        </p:blipFill>
        <p:spPr>
          <a:xfrm rot="5400000">
            <a:off x="6357454" y="1859570"/>
            <a:ext cx="3096344" cy="2058739"/>
          </a:xfrm>
          <a:prstGeom prst="rect">
            <a:avLst/>
          </a:prstGeom>
        </p:spPr>
      </p:pic>
      <p:pic>
        <p:nvPicPr>
          <p:cNvPr id="6" name="Picture 5" descr="DSC_0209.JPG"/>
          <p:cNvPicPr>
            <a:picLocks noChangeAspect="1"/>
          </p:cNvPicPr>
          <p:nvPr/>
        </p:nvPicPr>
        <p:blipFill>
          <a:blip r:embed="rId4" cstate="print"/>
          <a:stretch>
            <a:fillRect/>
          </a:stretch>
        </p:blipFill>
        <p:spPr>
          <a:xfrm rot="5400000">
            <a:off x="3035923" y="2084754"/>
            <a:ext cx="4440303" cy="2952329"/>
          </a:xfrm>
          <a:prstGeom prst="rect">
            <a:avLst/>
          </a:prstGeom>
        </p:spPr>
      </p:pic>
      <p:sp>
        <p:nvSpPr>
          <p:cNvPr id="7" name="Oval 6"/>
          <p:cNvSpPr/>
          <p:nvPr/>
        </p:nvSpPr>
        <p:spPr bwMode="auto">
          <a:xfrm>
            <a:off x="4355976" y="3284984"/>
            <a:ext cx="936104" cy="100811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8" name="Oval 7"/>
          <p:cNvSpPr/>
          <p:nvPr/>
        </p:nvSpPr>
        <p:spPr bwMode="auto">
          <a:xfrm>
            <a:off x="5652120" y="1916832"/>
            <a:ext cx="936104" cy="1008112"/>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9" name="Oval 8"/>
          <p:cNvSpPr/>
          <p:nvPr/>
        </p:nvSpPr>
        <p:spPr bwMode="auto">
          <a:xfrm>
            <a:off x="5516488" y="3204592"/>
            <a:ext cx="639688" cy="656456"/>
          </a:xfrm>
          <a:prstGeom prst="ellipse">
            <a:avLst/>
          </a:prstGeom>
          <a:noFill/>
          <a:ln w="222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pic>
        <p:nvPicPr>
          <p:cNvPr id="10" name="Picture 19"/>
          <p:cNvPicPr>
            <a:picLocks noChangeAspect="1" noChangeArrowheads="1"/>
          </p:cNvPicPr>
          <p:nvPr/>
        </p:nvPicPr>
        <p:blipFill>
          <a:blip r:embed="rId5" cstate="print"/>
          <a:srcRect/>
          <a:stretch>
            <a:fillRect/>
          </a:stretch>
        </p:blipFill>
        <p:spPr bwMode="auto">
          <a:xfrm>
            <a:off x="3779913" y="1340768"/>
            <a:ext cx="1728192" cy="2254115"/>
          </a:xfrm>
          <a:prstGeom prst="rect">
            <a:avLst/>
          </a:prstGeom>
          <a:noFill/>
          <a:ln w="9525">
            <a:noFill/>
            <a:round/>
            <a:headEnd/>
            <a:tailEnd/>
          </a:ln>
          <a:effectLst/>
        </p:spPr>
      </p:pic>
      <p:sp>
        <p:nvSpPr>
          <p:cNvPr id="11" name="Rectangle 10"/>
          <p:cNvSpPr/>
          <p:nvPr/>
        </p:nvSpPr>
        <p:spPr>
          <a:xfrm>
            <a:off x="3779912" y="5805264"/>
            <a:ext cx="4275466" cy="830997"/>
          </a:xfrm>
          <a:prstGeom prst="rect">
            <a:avLst/>
          </a:prstGeom>
        </p:spPr>
        <p:txBody>
          <a:bodyPr wrap="none">
            <a:spAutoFit/>
          </a:bodyPr>
          <a:lstStyle/>
          <a:p>
            <a:r>
              <a:rPr lang="en-US" dirty="0" err="1" smtClean="0"/>
              <a:t>Sakaerat</a:t>
            </a:r>
            <a:r>
              <a:rPr lang="en-US" dirty="0" smtClean="0"/>
              <a:t> (SKR), Thailand</a:t>
            </a:r>
          </a:p>
          <a:p>
            <a:r>
              <a:rPr lang="en-US" sz="2000" dirty="0" smtClean="0"/>
              <a:t>- Tropical seasonal evergreen forest</a:t>
            </a:r>
            <a:endParaRPr lang="th-TH" sz="2000" dirty="0"/>
          </a:p>
        </p:txBody>
      </p:sp>
      <p:sp>
        <p:nvSpPr>
          <p:cNvPr id="12" name="Slide Number Placeholder 11"/>
          <p:cNvSpPr>
            <a:spLocks noGrp="1"/>
          </p:cNvSpPr>
          <p:nvPr>
            <p:ph type="sldNum" sz="quarter" idx="10"/>
          </p:nvPr>
        </p:nvSpPr>
        <p:spPr/>
        <p:txBody>
          <a:bodyPr/>
          <a:lstStyle/>
          <a:p>
            <a:pPr>
              <a:defRPr/>
            </a:pPr>
            <a:fld id="{CE0353D2-D286-46A0-9D23-FC9F433A838B}" type="slidenum">
              <a:rPr lang="ja-JP" altLang="en-US" smtClean="0"/>
              <a:pPr>
                <a:defRPr/>
              </a:pPr>
              <a:t>31</a:t>
            </a:fld>
            <a:endParaRPr lang="en-US" altLang="ja-JP"/>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Flux tower</a:t>
            </a:r>
            <a:endParaRPr lang="th-TH" dirty="0"/>
          </a:p>
        </p:txBody>
      </p:sp>
      <p:sp>
        <p:nvSpPr>
          <p:cNvPr id="11" name="Rectangle 10"/>
          <p:cNvSpPr/>
          <p:nvPr/>
        </p:nvSpPr>
        <p:spPr>
          <a:xfrm>
            <a:off x="4355976" y="4149080"/>
            <a:ext cx="4543231" cy="954107"/>
          </a:xfrm>
          <a:prstGeom prst="rect">
            <a:avLst/>
          </a:prstGeom>
        </p:spPr>
        <p:txBody>
          <a:bodyPr wrap="none">
            <a:spAutoFit/>
          </a:bodyPr>
          <a:lstStyle/>
          <a:p>
            <a:r>
              <a:rPr lang="en-US" dirty="0" smtClean="0"/>
              <a:t>Fuji </a:t>
            </a:r>
            <a:r>
              <a:rPr lang="en-US" dirty="0" err="1" smtClean="0"/>
              <a:t>Hokuroku</a:t>
            </a:r>
            <a:r>
              <a:rPr lang="en-US" dirty="0" smtClean="0"/>
              <a:t>(FHK), Japan</a:t>
            </a:r>
          </a:p>
          <a:p>
            <a:r>
              <a:rPr lang="en-US" dirty="0" smtClean="0"/>
              <a:t>- </a:t>
            </a:r>
            <a:r>
              <a:rPr lang="en-US" sz="2000" dirty="0" smtClean="0"/>
              <a:t>Broad leaved plants</a:t>
            </a:r>
            <a:endParaRPr lang="th-TH" sz="2000" dirty="0"/>
          </a:p>
        </p:txBody>
      </p:sp>
      <p:sp>
        <p:nvSpPr>
          <p:cNvPr id="12" name="Slide Number Placeholder 11"/>
          <p:cNvSpPr>
            <a:spLocks noGrp="1"/>
          </p:cNvSpPr>
          <p:nvPr>
            <p:ph type="sldNum" sz="quarter" idx="10"/>
          </p:nvPr>
        </p:nvSpPr>
        <p:spPr/>
        <p:txBody>
          <a:bodyPr/>
          <a:lstStyle/>
          <a:p>
            <a:pPr>
              <a:defRPr/>
            </a:pPr>
            <a:fld id="{CE0353D2-D286-46A0-9D23-FC9F433A838B}" type="slidenum">
              <a:rPr lang="ja-JP" altLang="en-US" smtClean="0"/>
              <a:pPr>
                <a:defRPr/>
              </a:pPr>
              <a:t>32</a:t>
            </a:fld>
            <a:endParaRPr lang="en-US" altLang="ja-JP"/>
          </a:p>
        </p:txBody>
      </p:sp>
      <p:pic>
        <p:nvPicPr>
          <p:cNvPr id="13" name="Picture 12" descr="DSC_0267.JPG"/>
          <p:cNvPicPr>
            <a:picLocks noChangeAspect="1"/>
          </p:cNvPicPr>
          <p:nvPr/>
        </p:nvPicPr>
        <p:blipFill>
          <a:blip r:embed="rId2" cstate="print"/>
          <a:stretch>
            <a:fillRect/>
          </a:stretch>
        </p:blipFill>
        <p:spPr>
          <a:xfrm>
            <a:off x="323528" y="1484784"/>
            <a:ext cx="3816424" cy="2537516"/>
          </a:xfrm>
          <a:prstGeom prst="rect">
            <a:avLst/>
          </a:prstGeom>
        </p:spPr>
      </p:pic>
      <p:pic>
        <p:nvPicPr>
          <p:cNvPr id="10" name="Picture 19"/>
          <p:cNvPicPr>
            <a:picLocks noChangeAspect="1" noChangeArrowheads="1"/>
          </p:cNvPicPr>
          <p:nvPr/>
        </p:nvPicPr>
        <p:blipFill>
          <a:blip r:embed="rId3" cstate="print"/>
          <a:srcRect/>
          <a:stretch>
            <a:fillRect/>
          </a:stretch>
        </p:blipFill>
        <p:spPr bwMode="auto">
          <a:xfrm>
            <a:off x="7236296" y="4653136"/>
            <a:ext cx="1601012" cy="2088232"/>
          </a:xfrm>
          <a:prstGeom prst="rect">
            <a:avLst/>
          </a:prstGeom>
          <a:noFill/>
          <a:ln w="9525">
            <a:noFill/>
            <a:round/>
            <a:headEnd/>
            <a:tailEnd/>
          </a:ln>
          <a:effectLst/>
        </p:spPr>
      </p:pic>
      <p:pic>
        <p:nvPicPr>
          <p:cNvPr id="16" name="Picture 15" descr="DSC_0203-2.JPG"/>
          <p:cNvPicPr>
            <a:picLocks noChangeAspect="1"/>
          </p:cNvPicPr>
          <p:nvPr/>
        </p:nvPicPr>
        <p:blipFill>
          <a:blip r:embed="rId4" cstate="print"/>
          <a:stretch>
            <a:fillRect/>
          </a:stretch>
        </p:blipFill>
        <p:spPr>
          <a:xfrm>
            <a:off x="323528" y="4149080"/>
            <a:ext cx="3817152" cy="2538000"/>
          </a:xfrm>
          <a:prstGeom prst="rect">
            <a:avLst/>
          </a:prstGeom>
        </p:spPr>
      </p:pic>
      <p:pic>
        <p:nvPicPr>
          <p:cNvPr id="17" name="Picture 16" descr="DSC_0190.JPG"/>
          <p:cNvPicPr>
            <a:picLocks noChangeAspect="1"/>
          </p:cNvPicPr>
          <p:nvPr/>
        </p:nvPicPr>
        <p:blipFill>
          <a:blip r:embed="rId5" cstate="print"/>
          <a:stretch>
            <a:fillRect/>
          </a:stretch>
        </p:blipFill>
        <p:spPr>
          <a:xfrm>
            <a:off x="4609711" y="1412776"/>
            <a:ext cx="3850721" cy="2560320"/>
          </a:xfrm>
          <a:prstGeom prst="rect">
            <a:avLst/>
          </a:prstGeom>
        </p:spPr>
      </p:pic>
      <p:pic>
        <p:nvPicPr>
          <p:cNvPr id="1026" name="Picture 2" descr="http://asiaflux.yonsei.ac.kr/image/network/001_FHK_mtfuji.jpg"/>
          <p:cNvPicPr>
            <a:picLocks noChangeAspect="1" noChangeArrowheads="1"/>
          </p:cNvPicPr>
          <p:nvPr/>
        </p:nvPicPr>
        <p:blipFill>
          <a:blip r:embed="rId6" cstate="print"/>
          <a:srcRect/>
          <a:stretch>
            <a:fillRect/>
          </a:stretch>
        </p:blipFill>
        <p:spPr bwMode="auto">
          <a:xfrm>
            <a:off x="4572000" y="5060045"/>
            <a:ext cx="2088232" cy="15701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258763" y="5334000"/>
            <a:ext cx="6170625" cy="1479509"/>
          </a:xfrm>
          <a:prstGeom prst="rect">
            <a:avLst/>
          </a:prstGeom>
          <a:noFill/>
          <a:ln w="38160">
            <a:solidFill>
              <a:srgbClr val="000000"/>
            </a:solidFill>
            <a:miter lim="800000"/>
            <a:headEnd/>
            <a:tailEnd/>
          </a:ln>
          <a:effectLst/>
        </p:spPr>
        <p:txBody>
          <a:bodyPr wrap="square" lIns="90000" tIns="46800" rIns="90000" bIns="46800">
            <a:spAutoFit/>
          </a:bodyPr>
          <a:lstStyle/>
          <a:p>
            <a:pPr>
              <a:tabLst>
                <a:tab pos="723900" algn="l"/>
                <a:tab pos="1447800" algn="l"/>
                <a:tab pos="2171700" algn="l"/>
                <a:tab pos="2895600" algn="l"/>
                <a:tab pos="3619500" algn="l"/>
                <a:tab pos="4343400" algn="l"/>
                <a:tab pos="5067300" algn="l"/>
                <a:tab pos="5791200" algn="l"/>
              </a:tabLst>
            </a:pPr>
            <a:r>
              <a:rPr lang="en-US" sz="1800" dirty="0" smtClean="0">
                <a:solidFill>
                  <a:srgbClr val="000000"/>
                </a:solidFill>
                <a:latin typeface="HGPSoeiKakugothicUB" pitchFamily="50" charset="-128"/>
                <a:ea typeface="HGPSoeiKakugothicUB" pitchFamily="50" charset="-128"/>
              </a:rPr>
              <a:t>・The prototype system will done with observation in Japan</a:t>
            </a:r>
            <a:r>
              <a:rPr lang="en-US" sz="1800" smtClean="0">
                <a:solidFill>
                  <a:srgbClr val="000000"/>
                </a:solidFill>
                <a:latin typeface="HGPSoeiKakugothicUB" pitchFamily="50" charset="-128"/>
                <a:ea typeface="HGPSoeiKakugothicUB" pitchFamily="50" charset="-128"/>
              </a:rPr>
              <a:t>, Taiwan </a:t>
            </a:r>
            <a:r>
              <a:rPr lang="en-US" sz="1800" dirty="0" smtClean="0">
                <a:solidFill>
                  <a:srgbClr val="000000"/>
                </a:solidFill>
                <a:latin typeface="HGPSoeiKakugothicUB" pitchFamily="50" charset="-128"/>
                <a:ea typeface="HGPSoeiKakugothicUB" pitchFamily="50" charset="-128"/>
              </a:rPr>
              <a:t>and Thailand.</a:t>
            </a:r>
          </a:p>
          <a:p>
            <a:pPr>
              <a:tabLst>
                <a:tab pos="723900" algn="l"/>
                <a:tab pos="1447800" algn="l"/>
                <a:tab pos="2171700" algn="l"/>
                <a:tab pos="2895600" algn="l"/>
                <a:tab pos="3619500" algn="l"/>
                <a:tab pos="4343400" algn="l"/>
                <a:tab pos="5067300" algn="l"/>
                <a:tab pos="5791200" algn="l"/>
              </a:tabLst>
            </a:pPr>
            <a:r>
              <a:rPr lang="en-US" sz="1800" dirty="0" smtClean="0">
                <a:solidFill>
                  <a:srgbClr val="000000"/>
                </a:solidFill>
                <a:latin typeface="HGPSoeiKakugothicUB" pitchFamily="50" charset="-128"/>
                <a:ea typeface="HGPSoeiKakugothicUB" pitchFamily="50" charset="-128"/>
              </a:rPr>
              <a:t>・The success of study will extend sensor network to regional and global FLUX group.</a:t>
            </a:r>
            <a:endParaRPr lang="en-US" sz="1800" dirty="0">
              <a:solidFill>
                <a:srgbClr val="000000"/>
              </a:solidFill>
              <a:latin typeface="HGPSoeiKakugothicUB" pitchFamily="50" charset="-128"/>
              <a:ea typeface="HGPSoeiKakugothicUB" pitchFamily="50" charset="-128"/>
            </a:endParaRPr>
          </a:p>
          <a:p>
            <a:pPr>
              <a:tabLst>
                <a:tab pos="723900" algn="l"/>
                <a:tab pos="1447800" algn="l"/>
                <a:tab pos="2171700" algn="l"/>
                <a:tab pos="2895600" algn="l"/>
                <a:tab pos="3619500" algn="l"/>
                <a:tab pos="4343400" algn="l"/>
                <a:tab pos="5067300" algn="l"/>
                <a:tab pos="5791200" algn="l"/>
              </a:tabLst>
            </a:pPr>
            <a:endParaRPr lang="en-US" sz="1800" dirty="0">
              <a:solidFill>
                <a:srgbClr val="000000"/>
              </a:solidFill>
              <a:latin typeface="HGPSoeiKakugothicUB" pitchFamily="50" charset="-128"/>
              <a:ea typeface="HGPSoeiKakugothicUB" pitchFamily="50" charset="-128"/>
            </a:endParaRPr>
          </a:p>
        </p:txBody>
      </p:sp>
      <p:sp>
        <p:nvSpPr>
          <p:cNvPr id="6146" name="Text Box 2"/>
          <p:cNvSpPr txBox="1">
            <a:spLocks noChangeArrowheads="1"/>
          </p:cNvSpPr>
          <p:nvPr/>
        </p:nvSpPr>
        <p:spPr bwMode="auto">
          <a:xfrm>
            <a:off x="3071802" y="357166"/>
            <a:ext cx="2594278" cy="586957"/>
          </a:xfrm>
          <a:prstGeom prst="rect">
            <a:avLst/>
          </a:prstGeom>
          <a:noFill/>
          <a:ln w="9525">
            <a:noFill/>
            <a:round/>
            <a:headEnd/>
            <a:tailEnd/>
          </a:ln>
          <a:effectLst/>
        </p:spPr>
        <p:txBody>
          <a:bodyPr wrap="none" lIns="90000" tIns="46800" rIns="90000" bIns="46800">
            <a:spAutoFit/>
          </a:bodyPr>
          <a:lstStyle/>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Field Observation data</a:t>
            </a:r>
            <a:endParaRPr lang="en-US" sz="1600" dirty="0">
              <a:solidFill>
                <a:srgbClr val="000000"/>
              </a:solidFill>
              <a:latin typeface="HGPSoeiKakugothicUB" pitchFamily="50" charset="-128"/>
              <a:ea typeface="HGPSoeiKakugothicUB" pitchFamily="50" charset="-128"/>
            </a:endParaRP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(Primary production, </a:t>
            </a:r>
            <a:r>
              <a:rPr lang="en-US" sz="1600" dirty="0">
                <a:solidFill>
                  <a:srgbClr val="000000"/>
                </a:solidFill>
                <a:latin typeface="HGPSoeiKakugothicUB" pitchFamily="50" charset="-128"/>
                <a:ea typeface="HGPSoeiKakugothicUB" pitchFamily="50" charset="-128"/>
              </a:rPr>
              <a:t>daily)</a:t>
            </a:r>
          </a:p>
        </p:txBody>
      </p:sp>
      <p:sp>
        <p:nvSpPr>
          <p:cNvPr id="6147" name="Text Box 3"/>
          <p:cNvSpPr txBox="1">
            <a:spLocks noChangeArrowheads="1"/>
          </p:cNvSpPr>
          <p:nvPr/>
        </p:nvSpPr>
        <p:spPr bwMode="auto">
          <a:xfrm>
            <a:off x="5943600" y="357166"/>
            <a:ext cx="3200400" cy="833178"/>
          </a:xfrm>
          <a:prstGeom prst="rect">
            <a:avLst/>
          </a:prstGeom>
          <a:noFill/>
          <a:ln w="9525">
            <a:noFill/>
            <a:round/>
            <a:headEnd/>
            <a:tailEnd/>
          </a:ln>
          <a:effectLst/>
        </p:spPr>
        <p:txBody>
          <a:bodyPr wrap="square" lIns="90000" tIns="46800" rIns="90000" bIns="46800">
            <a:spAutoFit/>
          </a:bodyPr>
          <a:lstStyle/>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MOD09, MOD17a2</a:t>
            </a:r>
            <a:endParaRPr lang="en-US" sz="1600" dirty="0">
              <a:solidFill>
                <a:srgbClr val="000000"/>
              </a:solidFill>
              <a:latin typeface="HGPSoeiKakugothicUB" pitchFamily="50" charset="-128"/>
              <a:ea typeface="HGPSoeiKakugothicUB" pitchFamily="50" charset="-128"/>
            </a:endParaRP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 Vegetation Index （EVI，NDVI）</a:t>
            </a:r>
          </a:p>
          <a:p>
            <a:pPr>
              <a:tabLst>
                <a:tab pos="723900" algn="l"/>
                <a:tab pos="1447800" algn="l"/>
                <a:tab pos="2171700" algn="l"/>
              </a:tabLst>
            </a:pPr>
            <a:r>
              <a:rPr lang="en-US" sz="1600" dirty="0" smtClean="0">
                <a:solidFill>
                  <a:srgbClr val="000000"/>
                </a:solidFill>
                <a:latin typeface="HGPSoeiKakugothicUB" pitchFamily="50" charset="-128"/>
                <a:ea typeface="HGPSoeiKakugothicUB" pitchFamily="50" charset="-128"/>
              </a:rPr>
              <a:t>→ GPP</a:t>
            </a:r>
            <a:endParaRPr lang="en-US" sz="1600" dirty="0">
              <a:solidFill>
                <a:srgbClr val="000000"/>
              </a:solidFill>
              <a:latin typeface="HGPSoeiKakugothicUB" pitchFamily="50" charset="-128"/>
              <a:ea typeface="HGPSoeiKakugothicUB" pitchFamily="50" charset="-128"/>
            </a:endParaRPr>
          </a:p>
        </p:txBody>
      </p:sp>
      <p:sp>
        <p:nvSpPr>
          <p:cNvPr id="6148" name="Text Box 4"/>
          <p:cNvSpPr txBox="1">
            <a:spLocks noChangeArrowheads="1"/>
          </p:cNvSpPr>
          <p:nvPr/>
        </p:nvSpPr>
        <p:spPr bwMode="auto">
          <a:xfrm>
            <a:off x="3032125" y="4670425"/>
            <a:ext cx="184150" cy="366713"/>
          </a:xfrm>
          <a:prstGeom prst="rect">
            <a:avLst/>
          </a:prstGeom>
          <a:noFill/>
          <a:ln w="9525">
            <a:noFill/>
            <a:round/>
            <a:headEnd/>
            <a:tailEnd/>
          </a:ln>
          <a:effectLst/>
        </p:spPr>
        <p:txBody>
          <a:bodyPr wrap="none" anchor="ctr"/>
          <a:lstStyle/>
          <a:p>
            <a:endParaRPr lang="th-TH"/>
          </a:p>
        </p:txBody>
      </p:sp>
      <p:pic>
        <p:nvPicPr>
          <p:cNvPr id="6149" name="Picture 5"/>
          <p:cNvPicPr>
            <a:picLocks noChangeAspect="1" noChangeArrowheads="1"/>
          </p:cNvPicPr>
          <p:nvPr/>
        </p:nvPicPr>
        <p:blipFill>
          <a:blip r:embed="rId3" cstate="print"/>
          <a:srcRect t="22148"/>
          <a:stretch>
            <a:fillRect/>
          </a:stretch>
        </p:blipFill>
        <p:spPr bwMode="auto">
          <a:xfrm>
            <a:off x="304800" y="2819400"/>
            <a:ext cx="3605213" cy="2462213"/>
          </a:xfrm>
          <a:prstGeom prst="rect">
            <a:avLst/>
          </a:prstGeom>
          <a:noFill/>
          <a:ln w="9525">
            <a:noFill/>
            <a:round/>
            <a:headEnd/>
            <a:tailEnd/>
          </a:ln>
          <a:effectLst/>
        </p:spPr>
      </p:pic>
      <p:pic>
        <p:nvPicPr>
          <p:cNvPr id="6150" name="Picture 6"/>
          <p:cNvPicPr>
            <a:picLocks noChangeAspect="1" noChangeArrowheads="1"/>
          </p:cNvPicPr>
          <p:nvPr/>
        </p:nvPicPr>
        <p:blipFill>
          <a:blip r:embed="rId4" cstate="print"/>
          <a:srcRect b="54436"/>
          <a:stretch>
            <a:fillRect/>
          </a:stretch>
        </p:blipFill>
        <p:spPr bwMode="auto">
          <a:xfrm>
            <a:off x="6629400" y="4267200"/>
            <a:ext cx="2133600" cy="1895475"/>
          </a:xfrm>
          <a:prstGeom prst="rect">
            <a:avLst/>
          </a:prstGeom>
          <a:noFill/>
          <a:ln w="9525">
            <a:noFill/>
            <a:round/>
            <a:headEnd/>
            <a:tailEnd/>
          </a:ln>
          <a:effectLst/>
        </p:spPr>
      </p:pic>
      <p:sp>
        <p:nvSpPr>
          <p:cNvPr id="6151" name="Line 7"/>
          <p:cNvSpPr>
            <a:spLocks noChangeShapeType="1"/>
          </p:cNvSpPr>
          <p:nvPr/>
        </p:nvSpPr>
        <p:spPr bwMode="auto">
          <a:xfrm>
            <a:off x="6019800" y="2819400"/>
            <a:ext cx="685800" cy="762000"/>
          </a:xfrm>
          <a:prstGeom prst="line">
            <a:avLst/>
          </a:prstGeom>
          <a:noFill/>
          <a:ln w="57240">
            <a:solidFill>
              <a:srgbClr val="000000"/>
            </a:solidFill>
            <a:miter lim="800000"/>
            <a:headEnd/>
            <a:tailEnd type="triangle" w="med" len="med"/>
          </a:ln>
          <a:effectLst/>
        </p:spPr>
        <p:txBody>
          <a:bodyPr/>
          <a:lstStyle/>
          <a:p>
            <a:endParaRPr lang="th-TH"/>
          </a:p>
        </p:txBody>
      </p:sp>
      <p:sp>
        <p:nvSpPr>
          <p:cNvPr id="6152" name="Line 8"/>
          <p:cNvSpPr>
            <a:spLocks noChangeShapeType="1"/>
          </p:cNvSpPr>
          <p:nvPr/>
        </p:nvSpPr>
        <p:spPr bwMode="auto">
          <a:xfrm>
            <a:off x="7010400" y="2819400"/>
            <a:ext cx="76200" cy="762000"/>
          </a:xfrm>
          <a:prstGeom prst="line">
            <a:avLst/>
          </a:prstGeom>
          <a:noFill/>
          <a:ln w="57240">
            <a:solidFill>
              <a:srgbClr val="000000"/>
            </a:solidFill>
            <a:miter lim="800000"/>
            <a:headEnd/>
            <a:tailEnd type="triangle" w="med" len="med"/>
          </a:ln>
          <a:effectLst/>
        </p:spPr>
        <p:txBody>
          <a:bodyPr/>
          <a:lstStyle/>
          <a:p>
            <a:endParaRPr lang="th-TH"/>
          </a:p>
        </p:txBody>
      </p:sp>
      <p:sp>
        <p:nvSpPr>
          <p:cNvPr id="6153" name="Line 9"/>
          <p:cNvSpPr>
            <a:spLocks noChangeShapeType="1"/>
          </p:cNvSpPr>
          <p:nvPr/>
        </p:nvSpPr>
        <p:spPr bwMode="auto">
          <a:xfrm flipH="1" flipV="1">
            <a:off x="3960813" y="3884613"/>
            <a:ext cx="2517775" cy="536575"/>
          </a:xfrm>
          <a:prstGeom prst="line">
            <a:avLst/>
          </a:prstGeom>
          <a:noFill/>
          <a:ln w="57240">
            <a:solidFill>
              <a:srgbClr val="000000"/>
            </a:solidFill>
            <a:miter lim="800000"/>
            <a:headEnd/>
            <a:tailEnd type="triangle" w="med" len="med"/>
          </a:ln>
          <a:effectLst/>
        </p:spPr>
        <p:txBody>
          <a:bodyPr/>
          <a:lstStyle/>
          <a:p>
            <a:endParaRPr lang="th-TH"/>
          </a:p>
        </p:txBody>
      </p:sp>
      <p:sp>
        <p:nvSpPr>
          <p:cNvPr id="6154" name="Line 10"/>
          <p:cNvSpPr>
            <a:spLocks noChangeShapeType="1"/>
          </p:cNvSpPr>
          <p:nvPr/>
        </p:nvSpPr>
        <p:spPr bwMode="auto">
          <a:xfrm>
            <a:off x="1905000" y="4495800"/>
            <a:ext cx="1588" cy="685800"/>
          </a:xfrm>
          <a:prstGeom prst="line">
            <a:avLst/>
          </a:prstGeom>
          <a:noFill/>
          <a:ln w="57240">
            <a:solidFill>
              <a:srgbClr val="000000"/>
            </a:solidFill>
            <a:miter lim="800000"/>
            <a:headEnd/>
            <a:tailEnd type="triangle" w="med" len="med"/>
          </a:ln>
          <a:effectLst/>
        </p:spPr>
        <p:txBody>
          <a:bodyPr/>
          <a:lstStyle/>
          <a:p>
            <a:endParaRPr lang="th-TH"/>
          </a:p>
        </p:txBody>
      </p:sp>
      <p:sp>
        <p:nvSpPr>
          <p:cNvPr id="6155" name="Text Box 11"/>
          <p:cNvSpPr txBox="1">
            <a:spLocks noChangeArrowheads="1"/>
          </p:cNvSpPr>
          <p:nvPr/>
        </p:nvSpPr>
        <p:spPr bwMode="auto">
          <a:xfrm>
            <a:off x="7385050" y="6172200"/>
            <a:ext cx="1492250" cy="215900"/>
          </a:xfrm>
          <a:prstGeom prst="rect">
            <a:avLst/>
          </a:prstGeom>
          <a:noFill/>
          <a:ln w="9525">
            <a:noFill/>
            <a:round/>
            <a:headEnd/>
            <a:tailEnd/>
          </a:ln>
          <a:effectLst/>
        </p:spPr>
        <p:txBody>
          <a:bodyPr wrap="none" lIns="90000" tIns="46800" rIns="90000" bIns="46800">
            <a:spAutoFit/>
          </a:bodyPr>
          <a:lstStyle/>
          <a:p>
            <a:pPr>
              <a:tabLst>
                <a:tab pos="723900" algn="l"/>
                <a:tab pos="1447800" algn="l"/>
              </a:tabLst>
            </a:pPr>
            <a:r>
              <a:rPr lang="en-US" sz="800">
                <a:solidFill>
                  <a:srgbClr val="000000"/>
                </a:solidFill>
                <a:latin typeface="Times New Roman" pitchFamily="18" charset="0"/>
                <a:ea typeface="MS PMincho" pitchFamily="18" charset="-128"/>
              </a:rPr>
              <a:t>(Nagai et al., submitted to IJRS)</a:t>
            </a:r>
          </a:p>
        </p:txBody>
      </p:sp>
      <p:grpSp>
        <p:nvGrpSpPr>
          <p:cNvPr id="2" name="Group 12"/>
          <p:cNvGrpSpPr>
            <a:grpSpLocks/>
          </p:cNvGrpSpPr>
          <p:nvPr/>
        </p:nvGrpSpPr>
        <p:grpSpPr bwMode="auto">
          <a:xfrm>
            <a:off x="4495800" y="1524000"/>
            <a:ext cx="3198813" cy="1190625"/>
            <a:chOff x="2832" y="960"/>
            <a:chExt cx="2015" cy="750"/>
          </a:xfrm>
        </p:grpSpPr>
        <p:pic>
          <p:nvPicPr>
            <p:cNvPr id="6157" name="Picture 13"/>
            <p:cNvPicPr>
              <a:picLocks noChangeAspect="1" noChangeArrowheads="1"/>
            </p:cNvPicPr>
            <p:nvPr/>
          </p:nvPicPr>
          <p:blipFill>
            <a:blip r:embed="rId5" cstate="print"/>
            <a:srcRect/>
            <a:stretch>
              <a:fillRect/>
            </a:stretch>
          </p:blipFill>
          <p:spPr bwMode="auto">
            <a:xfrm>
              <a:off x="2832" y="960"/>
              <a:ext cx="998" cy="749"/>
            </a:xfrm>
            <a:prstGeom prst="rect">
              <a:avLst/>
            </a:prstGeom>
            <a:noFill/>
            <a:ln w="9525">
              <a:noFill/>
              <a:round/>
              <a:headEnd/>
              <a:tailEnd/>
            </a:ln>
            <a:effectLst/>
          </p:spPr>
        </p:pic>
        <p:pic>
          <p:nvPicPr>
            <p:cNvPr id="6158" name="Picture 14"/>
            <p:cNvPicPr>
              <a:picLocks noChangeAspect="1" noChangeArrowheads="1"/>
            </p:cNvPicPr>
            <p:nvPr/>
          </p:nvPicPr>
          <p:blipFill>
            <a:blip r:embed="rId6" cstate="print"/>
            <a:srcRect/>
            <a:stretch>
              <a:fillRect/>
            </a:stretch>
          </p:blipFill>
          <p:spPr bwMode="auto">
            <a:xfrm>
              <a:off x="3846" y="960"/>
              <a:ext cx="1001" cy="751"/>
            </a:xfrm>
            <a:prstGeom prst="rect">
              <a:avLst/>
            </a:prstGeom>
            <a:noFill/>
            <a:ln w="9525">
              <a:noFill/>
              <a:round/>
              <a:headEnd/>
              <a:tailEnd/>
            </a:ln>
            <a:effectLst/>
          </p:spPr>
        </p:pic>
      </p:grpSp>
      <p:pic>
        <p:nvPicPr>
          <p:cNvPr id="6159" name="Picture 15"/>
          <p:cNvPicPr>
            <a:picLocks noChangeAspect="1" noChangeArrowheads="1"/>
          </p:cNvPicPr>
          <p:nvPr/>
        </p:nvPicPr>
        <p:blipFill>
          <a:blip r:embed="rId7" cstate="print"/>
          <a:srcRect/>
          <a:stretch>
            <a:fillRect/>
          </a:stretch>
        </p:blipFill>
        <p:spPr bwMode="auto">
          <a:xfrm>
            <a:off x="2895600" y="1447800"/>
            <a:ext cx="2057400" cy="1435100"/>
          </a:xfrm>
          <a:prstGeom prst="rect">
            <a:avLst/>
          </a:prstGeom>
          <a:noFill/>
          <a:ln w="9525">
            <a:noFill/>
            <a:round/>
            <a:headEnd/>
            <a:tailEnd/>
          </a:ln>
          <a:effectLst/>
        </p:spPr>
      </p:pic>
      <p:sp>
        <p:nvSpPr>
          <p:cNvPr id="6160" name="Text Box 16"/>
          <p:cNvSpPr txBox="1">
            <a:spLocks noChangeArrowheads="1"/>
          </p:cNvSpPr>
          <p:nvPr/>
        </p:nvSpPr>
        <p:spPr bwMode="auto">
          <a:xfrm>
            <a:off x="3929058" y="4419600"/>
            <a:ext cx="2597165" cy="586957"/>
          </a:xfrm>
          <a:prstGeom prst="rect">
            <a:avLst/>
          </a:prstGeom>
          <a:noFill/>
          <a:ln w="9525">
            <a:noFill/>
            <a:round/>
            <a:headEnd/>
            <a:tailEnd/>
          </a:ln>
          <a:effectLst/>
        </p:spPr>
        <p:txBody>
          <a:bodyPr wrap="square" lIns="90000" tIns="46800" rIns="90000" bIns="46800">
            <a:spAutoFit/>
          </a:bodyPr>
          <a:lstStyle/>
          <a:p>
            <a:pPr>
              <a:tabLst>
                <a:tab pos="723900" algn="l"/>
                <a:tab pos="1447800" algn="l"/>
                <a:tab pos="2171700" algn="l"/>
              </a:tabLst>
            </a:pPr>
            <a:r>
              <a:rPr lang="en-US" sz="1600" dirty="0" smtClean="0">
                <a:solidFill>
                  <a:srgbClr val="000000"/>
                </a:solidFill>
                <a:latin typeface="Times New Roman" pitchFamily="18" charset="0"/>
                <a:ea typeface="HGSoeiKakugothicUB" pitchFamily="49" charset="-128"/>
              </a:rPr>
              <a:t>Applying to same forest type </a:t>
            </a:r>
          </a:p>
          <a:p>
            <a:pPr>
              <a:tabLst>
                <a:tab pos="723900" algn="l"/>
                <a:tab pos="1447800" algn="l"/>
                <a:tab pos="2171700" algn="l"/>
              </a:tabLst>
            </a:pPr>
            <a:r>
              <a:rPr lang="en-US" sz="1600" dirty="0" smtClean="0">
                <a:solidFill>
                  <a:srgbClr val="000000"/>
                </a:solidFill>
                <a:latin typeface="Times New Roman" pitchFamily="18" charset="0"/>
                <a:ea typeface="HGSoeiKakugothicUB" pitchFamily="49" charset="-128"/>
              </a:rPr>
              <a:t>for GPP map.</a:t>
            </a:r>
            <a:endParaRPr lang="en-US" sz="1600" dirty="0">
              <a:solidFill>
                <a:srgbClr val="000000"/>
              </a:solidFill>
              <a:latin typeface="Times New Roman" pitchFamily="18" charset="0"/>
              <a:ea typeface="HGSoeiKakugothicUB" pitchFamily="49" charset="-128"/>
            </a:endParaRPr>
          </a:p>
        </p:txBody>
      </p:sp>
      <p:sp>
        <p:nvSpPr>
          <p:cNvPr id="6161" name="Text Box 17"/>
          <p:cNvSpPr txBox="1">
            <a:spLocks noChangeArrowheads="1"/>
          </p:cNvSpPr>
          <p:nvPr/>
        </p:nvSpPr>
        <p:spPr bwMode="auto">
          <a:xfrm>
            <a:off x="3413125" y="1524000"/>
            <a:ext cx="1281113" cy="215900"/>
          </a:xfrm>
          <a:prstGeom prst="rect">
            <a:avLst/>
          </a:prstGeom>
          <a:noFill/>
          <a:ln w="9525">
            <a:noFill/>
            <a:round/>
            <a:headEnd/>
            <a:tailEnd/>
          </a:ln>
          <a:effectLst/>
        </p:spPr>
        <p:txBody>
          <a:bodyPr wrap="none" lIns="90000" tIns="46800" rIns="90000" bIns="46800">
            <a:spAutoFit/>
          </a:bodyPr>
          <a:lstStyle/>
          <a:p>
            <a:pPr>
              <a:tabLst>
                <a:tab pos="723900" algn="l"/>
              </a:tabLst>
            </a:pPr>
            <a:r>
              <a:rPr lang="en-US" sz="800">
                <a:solidFill>
                  <a:srgbClr val="000000"/>
                </a:solidFill>
                <a:latin typeface="Times New Roman" pitchFamily="18" charset="0"/>
                <a:ea typeface="MS PMincho" pitchFamily="18" charset="-128"/>
              </a:rPr>
              <a:t>Saigusa et al. (2008), AFM</a:t>
            </a:r>
          </a:p>
        </p:txBody>
      </p:sp>
      <p:pic>
        <p:nvPicPr>
          <p:cNvPr id="6162" name="Picture 18"/>
          <p:cNvPicPr>
            <a:picLocks noChangeAspect="1" noChangeArrowheads="1"/>
          </p:cNvPicPr>
          <p:nvPr/>
        </p:nvPicPr>
        <p:blipFill>
          <a:blip r:embed="rId8" cstate="print"/>
          <a:srcRect/>
          <a:stretch>
            <a:fillRect/>
          </a:stretch>
        </p:blipFill>
        <p:spPr bwMode="auto">
          <a:xfrm>
            <a:off x="4953000" y="1524000"/>
            <a:ext cx="1139825" cy="1119188"/>
          </a:xfrm>
          <a:prstGeom prst="rect">
            <a:avLst/>
          </a:prstGeom>
          <a:noFill/>
          <a:ln w="9525">
            <a:noFill/>
            <a:round/>
            <a:headEnd/>
            <a:tailEnd/>
          </a:ln>
          <a:effectLst/>
        </p:spPr>
      </p:pic>
      <p:pic>
        <p:nvPicPr>
          <p:cNvPr id="6163" name="Picture 19"/>
          <p:cNvPicPr>
            <a:picLocks noChangeAspect="1" noChangeArrowheads="1"/>
          </p:cNvPicPr>
          <p:nvPr/>
        </p:nvPicPr>
        <p:blipFill>
          <a:blip r:embed="rId9" cstate="print"/>
          <a:srcRect/>
          <a:stretch>
            <a:fillRect/>
          </a:stretch>
        </p:blipFill>
        <p:spPr bwMode="auto">
          <a:xfrm>
            <a:off x="1500166" y="1214422"/>
            <a:ext cx="1271588" cy="1660525"/>
          </a:xfrm>
          <a:prstGeom prst="rect">
            <a:avLst/>
          </a:prstGeom>
          <a:noFill/>
          <a:ln w="9525">
            <a:noFill/>
            <a:round/>
            <a:headEnd/>
            <a:tailEnd/>
          </a:ln>
          <a:effectLst/>
        </p:spPr>
      </p:pic>
      <p:sp>
        <p:nvSpPr>
          <p:cNvPr id="6167" name="Rectangle 23"/>
          <p:cNvSpPr>
            <a:spLocks noChangeArrowheads="1"/>
          </p:cNvSpPr>
          <p:nvPr/>
        </p:nvSpPr>
        <p:spPr bwMode="auto">
          <a:xfrm>
            <a:off x="1828800" y="3212976"/>
            <a:ext cx="228600" cy="228600"/>
          </a:xfrm>
          <a:prstGeom prst="rect">
            <a:avLst/>
          </a:prstGeom>
          <a:noFill/>
          <a:ln w="38160">
            <a:solidFill>
              <a:srgbClr val="FF0000"/>
            </a:solidFill>
            <a:miter lim="800000"/>
            <a:headEnd/>
            <a:tailEnd/>
          </a:ln>
          <a:effectLst>
            <a:outerShdw dist="23040" dir="5400000" algn="ctr" rotWithShape="0">
              <a:srgbClr val="000000">
                <a:alpha val="35036"/>
              </a:srgbClr>
            </a:outerShdw>
          </a:effectLst>
        </p:spPr>
        <p:txBody>
          <a:bodyPr wrap="none" anchor="ctr"/>
          <a:lstStyle/>
          <a:p>
            <a:endParaRPr lang="th-TH"/>
          </a:p>
        </p:txBody>
      </p:sp>
      <p:sp>
        <p:nvSpPr>
          <p:cNvPr id="6168" name="Rectangle 24"/>
          <p:cNvSpPr>
            <a:spLocks noChangeArrowheads="1"/>
          </p:cNvSpPr>
          <p:nvPr/>
        </p:nvSpPr>
        <p:spPr bwMode="auto">
          <a:xfrm>
            <a:off x="1524000" y="3501008"/>
            <a:ext cx="228600" cy="228600"/>
          </a:xfrm>
          <a:prstGeom prst="rect">
            <a:avLst/>
          </a:prstGeom>
          <a:noFill/>
          <a:ln w="38160">
            <a:solidFill>
              <a:srgbClr val="FF0000"/>
            </a:solidFill>
            <a:miter lim="800000"/>
            <a:headEnd/>
            <a:tailEnd/>
          </a:ln>
          <a:effectLst>
            <a:outerShdw dist="23040" dir="5400000" algn="ctr" rotWithShape="0">
              <a:srgbClr val="000000">
                <a:alpha val="35036"/>
              </a:srgbClr>
            </a:outerShdw>
          </a:effectLst>
        </p:spPr>
        <p:txBody>
          <a:bodyPr wrap="none" anchor="ctr"/>
          <a:lstStyle/>
          <a:p>
            <a:endParaRPr lang="th-TH"/>
          </a:p>
        </p:txBody>
      </p:sp>
      <p:sp>
        <p:nvSpPr>
          <p:cNvPr id="6170" name="Text Box 26"/>
          <p:cNvSpPr txBox="1">
            <a:spLocks noChangeArrowheads="1"/>
          </p:cNvSpPr>
          <p:nvPr/>
        </p:nvSpPr>
        <p:spPr bwMode="auto">
          <a:xfrm>
            <a:off x="6215074" y="3714752"/>
            <a:ext cx="2332988" cy="340735"/>
          </a:xfrm>
          <a:prstGeom prst="rect">
            <a:avLst/>
          </a:prstGeom>
          <a:noFill/>
          <a:ln w="9525">
            <a:noFill/>
            <a:round/>
            <a:headEnd/>
            <a:tailEnd/>
          </a:ln>
          <a:effectLst/>
        </p:spPr>
        <p:txBody>
          <a:bodyPr wrap="none" lIns="90000" tIns="46800" rIns="90000" bIns="46800">
            <a:spAutoFit/>
          </a:bodyPr>
          <a:lstStyle/>
          <a:p>
            <a:pPr>
              <a:tabLst>
                <a:tab pos="723900" algn="l"/>
                <a:tab pos="1447800" algn="l"/>
                <a:tab pos="2171700" algn="l"/>
              </a:tabLst>
            </a:pPr>
            <a:r>
              <a:rPr lang="en-US" sz="1600" dirty="0" smtClean="0">
                <a:solidFill>
                  <a:srgbClr val="000000"/>
                </a:solidFill>
                <a:latin typeface="Times New Roman" pitchFamily="18" charset="0"/>
                <a:ea typeface="MS PMincho" pitchFamily="18" charset="-128"/>
              </a:rPr>
              <a:t>Satellite / Field data study</a:t>
            </a:r>
            <a:endParaRPr lang="en-US" sz="1600" dirty="0">
              <a:solidFill>
                <a:srgbClr val="000000"/>
              </a:solidFill>
              <a:latin typeface="Times New Roman" pitchFamily="18" charset="0"/>
              <a:ea typeface="MS PMincho" pitchFamily="18" charset="-128"/>
            </a:endParaRPr>
          </a:p>
        </p:txBody>
      </p:sp>
      <p:sp>
        <p:nvSpPr>
          <p:cNvPr id="24" name="Slide Number Placeholder 23"/>
          <p:cNvSpPr>
            <a:spLocks noGrp="1"/>
          </p:cNvSpPr>
          <p:nvPr>
            <p:ph type="sldNum" sz="quarter" idx="10"/>
          </p:nvPr>
        </p:nvSpPr>
        <p:spPr/>
        <p:txBody>
          <a:bodyPr/>
          <a:lstStyle/>
          <a:p>
            <a:pPr>
              <a:defRPr/>
            </a:pPr>
            <a:fld id="{BE9DC47E-DCF8-4D19-A485-5CF1BCFE8D67}" type="slidenum">
              <a:rPr lang="ja-JP" altLang="en-US" smtClean="0"/>
              <a:pPr>
                <a:defRPr/>
              </a:pPr>
              <a:t>33</a:t>
            </a:fld>
            <a:endParaRPr lang="en-US" altLang="ja-JP"/>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Conclusions</a:t>
            </a:r>
            <a:endParaRPr lang="th-TH" dirty="0" smtClean="0"/>
          </a:p>
        </p:txBody>
      </p:sp>
      <p:sp>
        <p:nvSpPr>
          <p:cNvPr id="13315" name="Content Placeholder 2"/>
          <p:cNvSpPr>
            <a:spLocks noGrp="1"/>
          </p:cNvSpPr>
          <p:nvPr>
            <p:ph idx="1"/>
          </p:nvPr>
        </p:nvSpPr>
        <p:spPr>
          <a:xfrm>
            <a:off x="468313" y="1474788"/>
            <a:ext cx="8229600" cy="4954587"/>
          </a:xfrm>
        </p:spPr>
        <p:txBody>
          <a:bodyPr/>
          <a:lstStyle/>
          <a:p>
            <a:pPr eaLnBrk="1" hangingPunct="1">
              <a:lnSpc>
                <a:spcPct val="80000"/>
              </a:lnSpc>
            </a:pPr>
            <a:r>
              <a:rPr lang="en-US" altLang="ja-JP" sz="2400" dirty="0" smtClean="0"/>
              <a:t>Comprehensive web-based GIS system framework enabled </a:t>
            </a:r>
          </a:p>
          <a:p>
            <a:pPr lvl="1" eaLnBrk="1" hangingPunct="1">
              <a:lnSpc>
                <a:spcPct val="80000"/>
              </a:lnSpc>
            </a:pPr>
            <a:r>
              <a:rPr lang="en-US" altLang="ja-JP" sz="2000" dirty="0" smtClean="0"/>
              <a:t>Based on various </a:t>
            </a:r>
            <a:r>
              <a:rPr lang="en-US" altLang="ja-JP" sz="2000" dirty="0" smtClean="0">
                <a:solidFill>
                  <a:srgbClr val="0066FF"/>
                </a:solidFill>
              </a:rPr>
              <a:t>open standards of OGC</a:t>
            </a:r>
            <a:r>
              <a:rPr lang="en-US" altLang="ja-JP" sz="2000" dirty="0" smtClean="0"/>
              <a:t> specifications</a:t>
            </a:r>
          </a:p>
          <a:p>
            <a:pPr eaLnBrk="1" hangingPunct="1">
              <a:lnSpc>
                <a:spcPct val="80000"/>
              </a:lnSpc>
            </a:pPr>
            <a:endParaRPr lang="en-US" altLang="ja-JP" sz="2400" dirty="0" smtClean="0"/>
          </a:p>
          <a:p>
            <a:pPr eaLnBrk="1" hangingPunct="1">
              <a:lnSpc>
                <a:spcPct val="80000"/>
              </a:lnSpc>
            </a:pPr>
            <a:r>
              <a:rPr lang="en-US" altLang="ja-JP" sz="2400" dirty="0" smtClean="0"/>
              <a:t>Assimilation of sensor observation data and satellite image</a:t>
            </a:r>
          </a:p>
          <a:p>
            <a:pPr lvl="1" eaLnBrk="1" hangingPunct="1">
              <a:lnSpc>
                <a:spcPct val="80000"/>
              </a:lnSpc>
            </a:pPr>
            <a:r>
              <a:rPr lang="en-US" altLang="ja-JP" sz="2000" dirty="0" smtClean="0"/>
              <a:t>Wider area, More accuracy, Reasonable cost</a:t>
            </a:r>
          </a:p>
          <a:p>
            <a:pPr lvl="2" eaLnBrk="1" hangingPunct="1">
              <a:lnSpc>
                <a:spcPct val="80000"/>
              </a:lnSpc>
              <a:buNone/>
            </a:pPr>
            <a:endParaRPr lang="en-US" altLang="ja-JP" dirty="0" smtClean="0"/>
          </a:p>
          <a:p>
            <a:pPr marL="342900" lvl="1" indent="-342900" eaLnBrk="1" hangingPunct="1">
              <a:lnSpc>
                <a:spcPct val="80000"/>
              </a:lnSpc>
              <a:buFontTx/>
              <a:buChar char="•"/>
            </a:pPr>
            <a:r>
              <a:rPr lang="en-US" sz="2400" dirty="0" smtClean="0"/>
              <a:t>Minimal effort by overcoming the need for </a:t>
            </a:r>
          </a:p>
          <a:p>
            <a:pPr marL="742950" lvl="2" indent="-342900" eaLnBrk="1" hangingPunct="1">
              <a:lnSpc>
                <a:spcPct val="80000"/>
              </a:lnSpc>
            </a:pPr>
            <a:r>
              <a:rPr lang="en-US" sz="2000" dirty="0" smtClean="0"/>
              <a:t>Complex workflow, high skills requirement, and expensive facilities </a:t>
            </a:r>
          </a:p>
          <a:p>
            <a:pPr eaLnBrk="1" hangingPunct="1">
              <a:lnSpc>
                <a:spcPct val="80000"/>
              </a:lnSpc>
              <a:buNone/>
            </a:pPr>
            <a:endParaRPr lang="en-US" altLang="ja-JP" sz="2400" dirty="0" smtClean="0"/>
          </a:p>
          <a:p>
            <a:pPr eaLnBrk="1" hangingPunct="1">
              <a:lnSpc>
                <a:spcPct val="80000"/>
              </a:lnSpc>
            </a:pPr>
            <a:r>
              <a:rPr lang="en-US" altLang="ja-JP" sz="2400" dirty="0" smtClean="0"/>
              <a:t>HPC &amp; Cloud for Geo Science</a:t>
            </a:r>
          </a:p>
          <a:p>
            <a:pPr lvl="1" eaLnBrk="1" hangingPunct="1">
              <a:lnSpc>
                <a:spcPct val="80000"/>
              </a:lnSpc>
            </a:pPr>
            <a:r>
              <a:rPr lang="en-US" altLang="ja-JP" sz="2000" b="1" dirty="0" smtClean="0"/>
              <a:t>Source</a:t>
            </a:r>
            <a:r>
              <a:rPr lang="en-US" altLang="ja-JP" sz="2000" dirty="0" smtClean="0"/>
              <a:t> : Spatial and Temporal</a:t>
            </a:r>
          </a:p>
          <a:p>
            <a:pPr lvl="1" eaLnBrk="1" hangingPunct="1">
              <a:lnSpc>
                <a:spcPct val="80000"/>
              </a:lnSpc>
            </a:pPr>
            <a:r>
              <a:rPr lang="en-US" altLang="ja-JP" sz="2000" b="1" dirty="0" smtClean="0"/>
              <a:t>Cost</a:t>
            </a:r>
            <a:r>
              <a:rPr lang="en-US" altLang="ja-JP" sz="2000" dirty="0" smtClean="0"/>
              <a:t> : Disk Space, Network, Processing Power etc.</a:t>
            </a:r>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34</a:t>
            </a:fld>
            <a:endParaRPr lang="en-US" altLang="ja-JP"/>
          </a:p>
        </p:txBody>
      </p:sp>
    </p:spTree>
  </p:cSld>
  <p:clrMapOvr>
    <a:masterClrMapping/>
  </p:clrMapOvr>
  <p:transition advTm="14000"/>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http://www.geogreeting4.com/thumbnails/t.JPG"/>
          <p:cNvPicPr>
            <a:picLocks noChangeAspect="1" noChangeArrowheads="1"/>
          </p:cNvPicPr>
          <p:nvPr/>
        </p:nvPicPr>
        <p:blipFill>
          <a:blip r:embed="rId2" cstate="print"/>
          <a:srcRect/>
          <a:stretch>
            <a:fillRect/>
          </a:stretch>
        </p:blipFill>
        <p:spPr bwMode="auto">
          <a:xfrm>
            <a:off x="1709557" y="1988840"/>
            <a:ext cx="647700" cy="1357312"/>
          </a:xfrm>
          <a:prstGeom prst="rect">
            <a:avLst/>
          </a:prstGeom>
          <a:noFill/>
          <a:ln w="9525">
            <a:noFill/>
            <a:miter lim="800000"/>
            <a:headEnd/>
            <a:tailEnd/>
          </a:ln>
        </p:spPr>
      </p:pic>
      <p:pic>
        <p:nvPicPr>
          <p:cNvPr id="5" name="Picture 2" descr="http://www.geogreeting4.com/thumbnails/h.JPG"/>
          <p:cNvPicPr>
            <a:picLocks noChangeAspect="1" noChangeArrowheads="1"/>
          </p:cNvPicPr>
          <p:nvPr/>
        </p:nvPicPr>
        <p:blipFill>
          <a:blip r:embed="rId3" cstate="print"/>
          <a:srcRect/>
          <a:stretch>
            <a:fillRect/>
          </a:stretch>
        </p:blipFill>
        <p:spPr bwMode="auto">
          <a:xfrm>
            <a:off x="2495369" y="1988840"/>
            <a:ext cx="787400" cy="1357312"/>
          </a:xfrm>
          <a:prstGeom prst="rect">
            <a:avLst/>
          </a:prstGeom>
          <a:noFill/>
          <a:ln w="9525">
            <a:noFill/>
            <a:miter lim="800000"/>
            <a:headEnd/>
            <a:tailEnd/>
          </a:ln>
        </p:spPr>
      </p:pic>
      <p:pic>
        <p:nvPicPr>
          <p:cNvPr id="6" name="Picture 3" descr="http://www.geogreeting4.com/thumbnails/a.JPG"/>
          <p:cNvPicPr>
            <a:picLocks noChangeAspect="1" noChangeArrowheads="1"/>
          </p:cNvPicPr>
          <p:nvPr/>
        </p:nvPicPr>
        <p:blipFill>
          <a:blip r:embed="rId4" cstate="print"/>
          <a:srcRect/>
          <a:stretch>
            <a:fillRect/>
          </a:stretch>
        </p:blipFill>
        <p:spPr bwMode="auto">
          <a:xfrm>
            <a:off x="3352619" y="1988840"/>
            <a:ext cx="739775" cy="1357312"/>
          </a:xfrm>
          <a:prstGeom prst="rect">
            <a:avLst/>
          </a:prstGeom>
          <a:noFill/>
          <a:ln w="9525">
            <a:noFill/>
            <a:miter lim="800000"/>
            <a:headEnd/>
            <a:tailEnd/>
          </a:ln>
        </p:spPr>
      </p:pic>
      <p:pic>
        <p:nvPicPr>
          <p:cNvPr id="7" name="Picture 4" descr="http://www.geogreeting4.com/thumbnails/n_new.JPG"/>
          <p:cNvPicPr>
            <a:picLocks noChangeAspect="1" noChangeArrowheads="1"/>
          </p:cNvPicPr>
          <p:nvPr/>
        </p:nvPicPr>
        <p:blipFill>
          <a:blip r:embed="rId5" cstate="print"/>
          <a:srcRect/>
          <a:stretch>
            <a:fillRect/>
          </a:stretch>
        </p:blipFill>
        <p:spPr bwMode="auto">
          <a:xfrm>
            <a:off x="4193994" y="1988840"/>
            <a:ext cx="801688" cy="1357312"/>
          </a:xfrm>
          <a:prstGeom prst="rect">
            <a:avLst/>
          </a:prstGeom>
          <a:noFill/>
          <a:ln w="9525">
            <a:noFill/>
            <a:miter lim="800000"/>
            <a:headEnd/>
            <a:tailEnd/>
          </a:ln>
        </p:spPr>
      </p:pic>
      <p:pic>
        <p:nvPicPr>
          <p:cNvPr id="8" name="Picture 5" descr="http://www.geogreeting4.com/thumbnails/k.JPG"/>
          <p:cNvPicPr>
            <a:picLocks noChangeAspect="1" noChangeArrowheads="1"/>
          </p:cNvPicPr>
          <p:nvPr/>
        </p:nvPicPr>
        <p:blipFill>
          <a:blip r:embed="rId6" cstate="print"/>
          <a:srcRect/>
          <a:stretch>
            <a:fillRect/>
          </a:stretch>
        </p:blipFill>
        <p:spPr bwMode="auto">
          <a:xfrm>
            <a:off x="5148064" y="1988840"/>
            <a:ext cx="863600" cy="1357312"/>
          </a:xfrm>
          <a:prstGeom prst="rect">
            <a:avLst/>
          </a:prstGeom>
          <a:noFill/>
          <a:ln w="9525">
            <a:noFill/>
            <a:miter lim="800000"/>
            <a:headEnd/>
            <a:tailEnd/>
          </a:ln>
        </p:spPr>
      </p:pic>
      <p:pic>
        <p:nvPicPr>
          <p:cNvPr id="9" name="Picture 6" descr="http://www.geogreeting4.com/thumbnails/blank.gif"/>
          <p:cNvPicPr>
            <a:picLocks noChangeAspect="1" noChangeArrowheads="1"/>
          </p:cNvPicPr>
          <p:nvPr/>
        </p:nvPicPr>
        <p:blipFill>
          <a:blip r:embed="rId7" cstate="print"/>
          <a:srcRect/>
          <a:stretch>
            <a:fillRect/>
          </a:stretch>
        </p:blipFill>
        <p:spPr bwMode="auto">
          <a:xfrm>
            <a:off x="3781244" y="1988840"/>
            <a:ext cx="461963" cy="1357312"/>
          </a:xfrm>
          <a:prstGeom prst="rect">
            <a:avLst/>
          </a:prstGeom>
          <a:noFill/>
          <a:ln w="9525">
            <a:noFill/>
            <a:miter lim="800000"/>
            <a:headEnd/>
            <a:tailEnd/>
          </a:ln>
        </p:spPr>
      </p:pic>
      <p:pic>
        <p:nvPicPr>
          <p:cNvPr id="10" name="Picture 7" descr="http://www.geogreeting4.com/thumbnails/y.JPG"/>
          <p:cNvPicPr>
            <a:picLocks noChangeAspect="1" noChangeArrowheads="1"/>
          </p:cNvPicPr>
          <p:nvPr/>
        </p:nvPicPr>
        <p:blipFill>
          <a:blip r:embed="rId8" cstate="print"/>
          <a:srcRect/>
          <a:stretch>
            <a:fillRect/>
          </a:stretch>
        </p:blipFill>
        <p:spPr bwMode="auto">
          <a:xfrm>
            <a:off x="3484977" y="3706192"/>
            <a:ext cx="987425" cy="1357313"/>
          </a:xfrm>
          <a:prstGeom prst="rect">
            <a:avLst/>
          </a:prstGeom>
          <a:noFill/>
          <a:ln w="9525">
            <a:noFill/>
            <a:miter lim="800000"/>
            <a:headEnd/>
            <a:tailEnd/>
          </a:ln>
        </p:spPr>
      </p:pic>
      <p:pic>
        <p:nvPicPr>
          <p:cNvPr id="11" name="Picture 8" descr="http://www.geogreeting4.com/thumbnails/o.JPG"/>
          <p:cNvPicPr>
            <a:picLocks noChangeAspect="1" noChangeArrowheads="1"/>
          </p:cNvPicPr>
          <p:nvPr/>
        </p:nvPicPr>
        <p:blipFill>
          <a:blip r:embed="rId9" cstate="print"/>
          <a:srcRect/>
          <a:stretch>
            <a:fillRect/>
          </a:stretch>
        </p:blipFill>
        <p:spPr bwMode="auto">
          <a:xfrm>
            <a:off x="4589877" y="3706192"/>
            <a:ext cx="895350" cy="1357313"/>
          </a:xfrm>
          <a:prstGeom prst="rect">
            <a:avLst/>
          </a:prstGeom>
          <a:noFill/>
          <a:ln w="9525">
            <a:noFill/>
            <a:miter lim="800000"/>
            <a:headEnd/>
            <a:tailEnd/>
          </a:ln>
        </p:spPr>
      </p:pic>
      <p:pic>
        <p:nvPicPr>
          <p:cNvPr id="12" name="Picture 9" descr="http://www.geogreeting4.com/thumbnails/u_newb.JPG"/>
          <p:cNvPicPr>
            <a:picLocks noChangeAspect="1" noChangeArrowheads="1"/>
          </p:cNvPicPr>
          <p:nvPr/>
        </p:nvPicPr>
        <p:blipFill>
          <a:blip r:embed="rId10" cstate="print"/>
          <a:srcRect/>
          <a:stretch>
            <a:fillRect/>
          </a:stretch>
        </p:blipFill>
        <p:spPr bwMode="auto">
          <a:xfrm>
            <a:off x="5628102" y="3706192"/>
            <a:ext cx="801688" cy="1357313"/>
          </a:xfrm>
          <a:prstGeom prst="rect">
            <a:avLst/>
          </a:prstGeom>
          <a:noFill/>
          <a:ln w="9525">
            <a:noFill/>
            <a:miter lim="800000"/>
            <a:headEnd/>
            <a:tailEnd/>
          </a:ln>
        </p:spPr>
      </p:pic>
      <p:sp>
        <p:nvSpPr>
          <p:cNvPr id="13" name="Slide Number Placeholder 12"/>
          <p:cNvSpPr>
            <a:spLocks noGrp="1"/>
          </p:cNvSpPr>
          <p:nvPr>
            <p:ph type="sldNum" sz="quarter" idx="10"/>
          </p:nvPr>
        </p:nvSpPr>
        <p:spPr/>
        <p:txBody>
          <a:bodyPr/>
          <a:lstStyle/>
          <a:p>
            <a:pPr>
              <a:defRPr/>
            </a:pPr>
            <a:fld id="{CE0353D2-D286-46A0-9D23-FC9F433A838B}" type="slidenum">
              <a:rPr lang="ja-JP" altLang="en-US" smtClean="0"/>
              <a:pPr>
                <a:defRPr/>
              </a:pPr>
              <a:t>35</a:t>
            </a:fld>
            <a:endParaRPr lang="en-US" altLang="ja-JP"/>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30358" y="188913"/>
            <a:ext cx="7956550" cy="954087"/>
          </a:xfrm>
        </p:spPr>
        <p:txBody>
          <a:bodyPr/>
          <a:lstStyle/>
          <a:p>
            <a:pPr eaLnBrk="1" hangingPunct="1">
              <a:defRPr/>
            </a:pPr>
            <a:r>
              <a:rPr lang="en-US" sz="4000" dirty="0" smtClean="0"/>
              <a:t>Satellite RS &amp; Ground-based</a:t>
            </a:r>
            <a:endParaRPr lang="th-TH" altLang="ja-JP" sz="4000" dirty="0" smtClean="0"/>
          </a:p>
        </p:txBody>
      </p:sp>
      <p:sp>
        <p:nvSpPr>
          <p:cNvPr id="9219" name="Rectangle 3"/>
          <p:cNvSpPr>
            <a:spLocks noGrp="1" noChangeArrowheads="1"/>
          </p:cNvSpPr>
          <p:nvPr>
            <p:ph type="body" idx="1"/>
          </p:nvPr>
        </p:nvSpPr>
        <p:spPr>
          <a:xfrm>
            <a:off x="582640" y="1071546"/>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Benefit of satellite RS:</a:t>
            </a:r>
          </a:p>
          <a:p>
            <a:pPr lvl="1" eaLnBrk="1" hangingPunct="1">
              <a:lnSpc>
                <a:spcPct val="80000"/>
              </a:lnSpc>
              <a:defRPr/>
            </a:pPr>
            <a:r>
              <a:rPr lang="en-US" altLang="ja-JP" sz="2000" dirty="0" smtClean="0"/>
              <a:t> </a:t>
            </a:r>
            <a:r>
              <a:rPr lang="en-US" altLang="ja-JP" sz="2000" dirty="0" smtClean="0">
                <a:solidFill>
                  <a:srgbClr val="0066FF"/>
                </a:solidFill>
              </a:rPr>
              <a:t>Cheap</a:t>
            </a:r>
            <a:r>
              <a:rPr lang="en-US" altLang="ja-JP" sz="2000" dirty="0" smtClean="0"/>
              <a:t> and </a:t>
            </a:r>
            <a:r>
              <a:rPr lang="en-US" altLang="ja-JP" sz="2000" dirty="0" smtClean="0">
                <a:solidFill>
                  <a:srgbClr val="FF3399"/>
                </a:solidFill>
              </a:rPr>
              <a:t>rapid</a:t>
            </a:r>
            <a:r>
              <a:rPr lang="en-US" altLang="ja-JP" sz="2000" dirty="0" smtClean="0"/>
              <a:t> over large geographic area</a:t>
            </a:r>
          </a:p>
          <a:p>
            <a:pPr lvl="1" eaLnBrk="1" hangingPunct="1">
              <a:lnSpc>
                <a:spcPct val="80000"/>
              </a:lnSpc>
              <a:defRPr/>
            </a:pPr>
            <a:r>
              <a:rPr lang="en-US" altLang="ja-JP" sz="2000" dirty="0" smtClean="0"/>
              <a:t> Regional coverage and broadly spectral resolution</a:t>
            </a:r>
          </a:p>
          <a:p>
            <a:pPr lvl="1" eaLnBrk="1" hangingPunct="1">
              <a:lnSpc>
                <a:spcPct val="80000"/>
              </a:lnSpc>
              <a:defRPr/>
            </a:pPr>
            <a:r>
              <a:rPr lang="en-US" altLang="ja-JP" sz="2000" dirty="0" smtClean="0"/>
              <a:t> Continuous acquisition of data</a:t>
            </a:r>
          </a:p>
          <a:p>
            <a:pPr lvl="1" eaLnBrk="1" hangingPunct="1">
              <a:lnSpc>
                <a:spcPct val="80000"/>
              </a:lnSpc>
              <a:defRPr/>
            </a:pPr>
            <a:r>
              <a:rPr lang="en-US" altLang="ja-JP" sz="2000" dirty="0" smtClean="0"/>
              <a:t> Archive of historical data</a:t>
            </a:r>
          </a:p>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Limitation of satellite RS:</a:t>
            </a:r>
          </a:p>
          <a:p>
            <a:pPr lvl="1" eaLnBrk="1" hangingPunct="1">
              <a:lnSpc>
                <a:spcPct val="80000"/>
              </a:lnSpc>
              <a:defRPr/>
            </a:pPr>
            <a:r>
              <a:rPr lang="en-US" altLang="ja-JP" sz="2000" dirty="0" smtClean="0"/>
              <a:t> </a:t>
            </a:r>
            <a:r>
              <a:rPr lang="en-US" altLang="ja-JP" sz="2000" dirty="0" smtClean="0">
                <a:solidFill>
                  <a:srgbClr val="0070C0"/>
                </a:solidFill>
              </a:rPr>
              <a:t>Interference</a:t>
            </a:r>
            <a:r>
              <a:rPr lang="en-US" altLang="ja-JP" sz="2000" dirty="0" smtClean="0"/>
              <a:t> of atmospheric gaseous and particles</a:t>
            </a:r>
          </a:p>
          <a:p>
            <a:pPr lvl="2" eaLnBrk="1" hangingPunct="1">
              <a:lnSpc>
                <a:spcPct val="80000"/>
              </a:lnSpc>
              <a:defRPr/>
            </a:pPr>
            <a:r>
              <a:rPr lang="en-US" altLang="ja-JP" sz="1600" dirty="0" smtClean="0">
                <a:solidFill>
                  <a:srgbClr val="FF3399"/>
                </a:solidFill>
              </a:rPr>
              <a:t>Absorbing</a:t>
            </a:r>
            <a:r>
              <a:rPr lang="en-US" altLang="ja-JP" sz="1600" dirty="0" smtClean="0"/>
              <a:t> (H</a:t>
            </a:r>
            <a:r>
              <a:rPr lang="en-US" altLang="ja-JP" sz="1600" baseline="-25000" dirty="0" smtClean="0"/>
              <a:t>2</a:t>
            </a:r>
            <a:r>
              <a:rPr lang="en-US" altLang="ja-JP" sz="1600" dirty="0" smtClean="0"/>
              <a:t>0, O</a:t>
            </a:r>
            <a:r>
              <a:rPr lang="en-US" altLang="ja-JP" sz="1600" baseline="-25000" dirty="0" smtClean="0"/>
              <a:t>3</a:t>
            </a:r>
            <a:r>
              <a:rPr lang="en-US" altLang="ja-JP" sz="1600" dirty="0" smtClean="0"/>
              <a:t> etc.) and </a:t>
            </a:r>
            <a:r>
              <a:rPr lang="en-US" altLang="ja-JP" sz="1600" dirty="0" smtClean="0">
                <a:solidFill>
                  <a:srgbClr val="0066FF"/>
                </a:solidFill>
              </a:rPr>
              <a:t>Scattering</a:t>
            </a:r>
            <a:r>
              <a:rPr lang="en-US" altLang="ja-JP" sz="1600" dirty="0" smtClean="0"/>
              <a:t> ( mainly by aerosol particles  such as dust, ash and smoke)</a:t>
            </a:r>
          </a:p>
          <a:p>
            <a:pPr lvl="1" eaLnBrk="1" hangingPunct="1">
              <a:lnSpc>
                <a:spcPct val="80000"/>
              </a:lnSpc>
              <a:defRPr/>
            </a:pPr>
            <a:r>
              <a:rPr lang="en-US" altLang="ja-JP" sz="2000" dirty="0" smtClean="0"/>
              <a:t>Not direct sample of the phenomenon.</a:t>
            </a:r>
          </a:p>
          <a:p>
            <a:pPr lvl="1" eaLnBrk="1" hangingPunct="1">
              <a:lnSpc>
                <a:spcPct val="80000"/>
              </a:lnSpc>
              <a:buNone/>
              <a:defRPr/>
            </a:pPr>
            <a:r>
              <a:rPr lang="en-US" altLang="ja-JP" sz="2000" dirty="0" smtClean="0"/>
              <a:t> </a:t>
            </a:r>
            <a:endParaRPr lang="en-US" altLang="ja-JP" sz="1600" dirty="0" smtClean="0"/>
          </a:p>
          <a:p>
            <a:pPr eaLnBrk="1" hangingPunct="1">
              <a:lnSpc>
                <a:spcPct val="80000"/>
              </a:lnSpc>
              <a:defRPr/>
            </a:pPr>
            <a:r>
              <a:rPr lang="en-US" altLang="ja-JP" sz="2400" dirty="0" smtClean="0"/>
              <a:t>Ground-based observation:</a:t>
            </a:r>
          </a:p>
          <a:p>
            <a:pPr lvl="1" eaLnBrk="1" hangingPunct="1">
              <a:lnSpc>
                <a:spcPct val="80000"/>
              </a:lnSpc>
              <a:defRPr/>
            </a:pPr>
            <a:r>
              <a:rPr lang="en-US" altLang="ja-JP" sz="2000" dirty="0" smtClean="0"/>
              <a:t>Direct sample of the phenomenon is possible</a:t>
            </a:r>
          </a:p>
          <a:p>
            <a:pPr lvl="1" eaLnBrk="1" hangingPunct="1">
              <a:lnSpc>
                <a:spcPct val="80000"/>
              </a:lnSpc>
              <a:defRPr/>
            </a:pPr>
            <a:r>
              <a:rPr lang="en-US" altLang="ja-JP" sz="2000" dirty="0" smtClean="0"/>
              <a:t>Real-time or Near Real-time observation</a:t>
            </a:r>
          </a:p>
          <a:p>
            <a:pPr lvl="1" eaLnBrk="1" hangingPunct="1">
              <a:lnSpc>
                <a:spcPct val="80000"/>
              </a:lnSpc>
              <a:defRPr/>
            </a:pPr>
            <a:r>
              <a:rPr lang="en-US" altLang="ja-JP" sz="2000" dirty="0" smtClean="0"/>
              <a:t>High temporal resolution</a:t>
            </a:r>
          </a:p>
          <a:p>
            <a:pPr lvl="1" eaLnBrk="1" hangingPunct="1">
              <a:lnSpc>
                <a:spcPct val="80000"/>
              </a:lnSpc>
              <a:defRPr/>
            </a:pPr>
            <a:r>
              <a:rPr lang="en-US" altLang="ja-JP" sz="2000" dirty="0" smtClean="0">
                <a:solidFill>
                  <a:srgbClr val="0066FF"/>
                </a:solidFill>
              </a:rPr>
              <a:t>Expensive</a:t>
            </a:r>
            <a:r>
              <a:rPr lang="en-US" altLang="ja-JP" sz="2000" dirty="0" smtClean="0"/>
              <a:t> for </a:t>
            </a:r>
            <a:r>
              <a:rPr lang="en-US" altLang="ja-JP" sz="2000" dirty="0" smtClean="0">
                <a:solidFill>
                  <a:srgbClr val="FF3399"/>
                </a:solidFill>
              </a:rPr>
              <a:t>wide</a:t>
            </a:r>
            <a:r>
              <a:rPr lang="en-US" altLang="ja-JP" sz="2000" dirty="0" smtClean="0"/>
              <a:t> area observation</a:t>
            </a:r>
            <a:endParaRPr lang="en-US" altLang="ja-JP" sz="2400" dirty="0" smtClean="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4</a:t>
            </a:fld>
            <a:endParaRPr lang="en-US" altLang="ja-JP"/>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50" y="71414"/>
            <a:ext cx="7812088" cy="954087"/>
          </a:xfrm>
        </p:spPr>
        <p:txBody>
          <a:bodyPr/>
          <a:lstStyle/>
          <a:p>
            <a:pPr eaLnBrk="1" hangingPunct="1"/>
            <a:r>
              <a:rPr lang="en-US" sz="3200" dirty="0" smtClean="0"/>
              <a:t>Surface reflectance and </a:t>
            </a:r>
            <a:br>
              <a:rPr lang="en-US" sz="3200" dirty="0" smtClean="0"/>
            </a:br>
            <a:r>
              <a:rPr lang="en-US" sz="3200" dirty="0" smtClean="0"/>
              <a:t>Top of the atmosphere</a:t>
            </a:r>
          </a:p>
        </p:txBody>
      </p:sp>
      <p:pic>
        <p:nvPicPr>
          <p:cNvPr id="12291" name="Picture 2"/>
          <p:cNvPicPr>
            <a:picLocks noChangeAspect="1" noChangeArrowheads="1"/>
          </p:cNvPicPr>
          <p:nvPr/>
        </p:nvPicPr>
        <p:blipFill>
          <a:blip r:embed="rId3" cstate="print"/>
          <a:srcRect/>
          <a:stretch>
            <a:fillRect/>
          </a:stretch>
        </p:blipFill>
        <p:spPr bwMode="auto">
          <a:xfrm>
            <a:off x="5357813" y="4119563"/>
            <a:ext cx="2381250" cy="2438400"/>
          </a:xfrm>
          <a:prstGeom prst="rect">
            <a:avLst/>
          </a:prstGeom>
          <a:noFill/>
          <a:ln w="9525">
            <a:noFill/>
            <a:miter lim="800000"/>
            <a:headEnd/>
            <a:tailEnd/>
          </a:ln>
        </p:spPr>
      </p:pic>
      <p:pic>
        <p:nvPicPr>
          <p:cNvPr id="12292" name="Picture 3"/>
          <p:cNvPicPr>
            <a:picLocks noChangeAspect="1" noChangeArrowheads="1"/>
          </p:cNvPicPr>
          <p:nvPr/>
        </p:nvPicPr>
        <p:blipFill>
          <a:blip r:embed="rId4" cstate="print"/>
          <a:srcRect/>
          <a:stretch>
            <a:fillRect/>
          </a:stretch>
        </p:blipFill>
        <p:spPr bwMode="auto">
          <a:xfrm>
            <a:off x="1143000" y="4119563"/>
            <a:ext cx="2371725" cy="2438400"/>
          </a:xfrm>
          <a:prstGeom prst="rect">
            <a:avLst/>
          </a:prstGeom>
          <a:noFill/>
          <a:ln w="9525">
            <a:noFill/>
            <a:miter lim="800000"/>
            <a:headEnd/>
            <a:tailEnd/>
          </a:ln>
        </p:spPr>
      </p:pic>
      <p:pic>
        <p:nvPicPr>
          <p:cNvPr id="12293" name="Picture 4"/>
          <p:cNvPicPr>
            <a:picLocks noChangeAspect="1" noChangeArrowheads="1"/>
          </p:cNvPicPr>
          <p:nvPr/>
        </p:nvPicPr>
        <p:blipFill>
          <a:blip r:embed="rId5" cstate="print"/>
          <a:srcRect/>
          <a:stretch>
            <a:fillRect/>
          </a:stretch>
        </p:blipFill>
        <p:spPr bwMode="auto">
          <a:xfrm>
            <a:off x="1143000" y="1404938"/>
            <a:ext cx="2428875" cy="2486025"/>
          </a:xfrm>
          <a:prstGeom prst="rect">
            <a:avLst/>
          </a:prstGeom>
          <a:noFill/>
          <a:ln w="9525">
            <a:noFill/>
            <a:miter lim="800000"/>
            <a:headEnd/>
            <a:tailEnd/>
          </a:ln>
        </p:spPr>
      </p:pic>
      <p:pic>
        <p:nvPicPr>
          <p:cNvPr id="12294" name="Picture 5"/>
          <p:cNvPicPr>
            <a:picLocks noChangeAspect="1" noChangeArrowheads="1"/>
          </p:cNvPicPr>
          <p:nvPr/>
        </p:nvPicPr>
        <p:blipFill>
          <a:blip r:embed="rId6" cstate="print"/>
          <a:srcRect/>
          <a:stretch>
            <a:fillRect/>
          </a:stretch>
        </p:blipFill>
        <p:spPr bwMode="auto">
          <a:xfrm>
            <a:off x="5357813" y="1428750"/>
            <a:ext cx="2428875" cy="2476500"/>
          </a:xfrm>
          <a:prstGeom prst="rect">
            <a:avLst/>
          </a:prstGeom>
          <a:noFill/>
          <a:ln w="9525">
            <a:noFill/>
            <a:miter lim="800000"/>
            <a:headEnd/>
            <a:tailEnd/>
          </a:ln>
        </p:spPr>
      </p:pic>
      <p:sp>
        <p:nvSpPr>
          <p:cNvPr id="12295" name="Rectangle 8"/>
          <p:cNvSpPr>
            <a:spLocks noChangeArrowheads="1"/>
          </p:cNvSpPr>
          <p:nvPr/>
        </p:nvSpPr>
        <p:spPr bwMode="auto">
          <a:xfrm>
            <a:off x="1143000" y="6572250"/>
            <a:ext cx="9572625" cy="338138"/>
          </a:xfrm>
          <a:prstGeom prst="rect">
            <a:avLst/>
          </a:prstGeom>
          <a:noFill/>
          <a:ln w="9525">
            <a:noFill/>
            <a:miter lim="800000"/>
            <a:headEnd/>
            <a:tailEnd/>
          </a:ln>
        </p:spPr>
        <p:txBody>
          <a:bodyPr>
            <a:spAutoFit/>
          </a:bodyPr>
          <a:lstStyle/>
          <a:p>
            <a:r>
              <a:rPr lang="en-US" sz="1600"/>
              <a:t>Image from: http://www.profc.udec.cl/~gabriel/tutoriales/rsnote/cp9/cp9-2.htm</a:t>
            </a:r>
          </a:p>
        </p:txBody>
      </p:sp>
      <p:sp>
        <p:nvSpPr>
          <p:cNvPr id="8" name="Slide Number Placeholder 7"/>
          <p:cNvSpPr>
            <a:spLocks noGrp="1"/>
          </p:cNvSpPr>
          <p:nvPr>
            <p:ph type="sldNum" sz="quarter" idx="10"/>
          </p:nvPr>
        </p:nvSpPr>
        <p:spPr/>
        <p:txBody>
          <a:bodyPr/>
          <a:lstStyle/>
          <a:p>
            <a:pPr>
              <a:defRPr/>
            </a:pPr>
            <a:fld id="{CE0353D2-D286-46A0-9D23-FC9F433A838B}" type="slidenum">
              <a:rPr lang="ja-JP" altLang="en-US" smtClean="0"/>
              <a:pPr>
                <a:defRPr/>
              </a:pPr>
              <a:t>5</a:t>
            </a:fld>
            <a:endParaRPr lang="en-US" altLang="ja-JP"/>
          </a:p>
        </p:txBody>
      </p:sp>
    </p:spTree>
  </p:cSld>
  <p:clrMapOvr>
    <a:masterClrMapping/>
  </p:clrMapOvr>
  <p:transition advTm="63773"/>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50" y="-96855"/>
            <a:ext cx="7956550" cy="954087"/>
          </a:xfrm>
        </p:spPr>
        <p:txBody>
          <a:bodyPr/>
          <a:lstStyle/>
          <a:p>
            <a:r>
              <a:rPr lang="en-US" dirty="0" smtClean="0"/>
              <a:t>Satellite products</a:t>
            </a:r>
            <a:endParaRPr lang="th-TH" dirty="0"/>
          </a:p>
        </p:txBody>
      </p:sp>
      <p:pic>
        <p:nvPicPr>
          <p:cNvPr id="4" name="Picture 6"/>
          <p:cNvPicPr>
            <a:picLocks noChangeAspect="1" noChangeArrowheads="1"/>
          </p:cNvPicPr>
          <p:nvPr/>
        </p:nvPicPr>
        <p:blipFill>
          <a:blip r:embed="rId2" cstate="print"/>
          <a:srcRect/>
          <a:stretch>
            <a:fillRect/>
          </a:stretch>
        </p:blipFill>
        <p:spPr bwMode="auto">
          <a:xfrm>
            <a:off x="500034" y="2285992"/>
            <a:ext cx="1928826" cy="964413"/>
          </a:xfrm>
          <a:prstGeom prst="rect">
            <a:avLst/>
          </a:prstGeom>
          <a:noFill/>
          <a:ln w="9525">
            <a:noFill/>
            <a:miter lim="800000"/>
            <a:headEnd/>
            <a:tailEnd/>
          </a:ln>
          <a:effectLst/>
        </p:spPr>
      </p:pic>
      <p:sp>
        <p:nvSpPr>
          <p:cNvPr id="8" name="Rectangle 7"/>
          <p:cNvSpPr/>
          <p:nvPr/>
        </p:nvSpPr>
        <p:spPr>
          <a:xfrm>
            <a:off x="380610" y="1857364"/>
            <a:ext cx="2166427" cy="338554"/>
          </a:xfrm>
          <a:prstGeom prst="rect">
            <a:avLst/>
          </a:prstGeom>
        </p:spPr>
        <p:txBody>
          <a:bodyPr wrap="none">
            <a:spAutoFit/>
          </a:bodyPr>
          <a:lstStyle/>
          <a:p>
            <a:pPr algn="ctr"/>
            <a:r>
              <a:rPr lang="en-US" sz="1600" dirty="0" smtClean="0">
                <a:latin typeface="Constantia" pitchFamily="18" charset="0"/>
              </a:rPr>
              <a:t>Top of the atmosphere</a:t>
            </a:r>
            <a:endParaRPr lang="th-TH" sz="1600" dirty="0">
              <a:latin typeface="Constantia" pitchFamily="18" charset="0"/>
            </a:endParaRPr>
          </a:p>
        </p:txBody>
      </p:sp>
      <p:pic>
        <p:nvPicPr>
          <p:cNvPr id="9" name="Picture 6"/>
          <p:cNvPicPr>
            <a:picLocks noChangeAspect="1" noChangeArrowheads="1"/>
          </p:cNvPicPr>
          <p:nvPr/>
        </p:nvPicPr>
        <p:blipFill>
          <a:blip r:embed="rId2" cstate="print"/>
          <a:srcRect/>
          <a:stretch>
            <a:fillRect/>
          </a:stretch>
        </p:blipFill>
        <p:spPr bwMode="auto">
          <a:xfrm>
            <a:off x="4071934" y="2285992"/>
            <a:ext cx="1928826" cy="964413"/>
          </a:xfrm>
          <a:prstGeom prst="rect">
            <a:avLst/>
          </a:prstGeom>
          <a:noFill/>
          <a:ln w="9525">
            <a:noFill/>
            <a:miter lim="800000"/>
            <a:headEnd/>
            <a:tailEnd/>
          </a:ln>
          <a:effectLst/>
        </p:spPr>
      </p:pic>
      <p:sp>
        <p:nvSpPr>
          <p:cNvPr id="10" name="Rectangle 9"/>
          <p:cNvSpPr/>
          <p:nvPr/>
        </p:nvSpPr>
        <p:spPr>
          <a:xfrm>
            <a:off x="4015453" y="1857364"/>
            <a:ext cx="1914243" cy="338554"/>
          </a:xfrm>
          <a:prstGeom prst="rect">
            <a:avLst/>
          </a:prstGeom>
        </p:spPr>
        <p:txBody>
          <a:bodyPr wrap="none">
            <a:spAutoFit/>
          </a:bodyPr>
          <a:lstStyle/>
          <a:p>
            <a:pPr algn="ctr"/>
            <a:r>
              <a:rPr lang="en-US" sz="1600" dirty="0" smtClean="0">
                <a:latin typeface="Constantia" pitchFamily="18" charset="0"/>
              </a:rPr>
              <a:t>Surface Reflectance</a:t>
            </a:r>
            <a:endParaRPr lang="th-TH" sz="1600" dirty="0">
              <a:latin typeface="Constantia" pitchFamily="18" charset="0"/>
            </a:endParaRPr>
          </a:p>
        </p:txBody>
      </p:sp>
      <p:sp>
        <p:nvSpPr>
          <p:cNvPr id="11" name="Down Arrow 10"/>
          <p:cNvSpPr/>
          <p:nvPr/>
        </p:nvSpPr>
        <p:spPr bwMode="auto">
          <a:xfrm rot="16200000">
            <a:off x="2928926" y="2214554"/>
            <a:ext cx="642942" cy="928694"/>
          </a:xfrm>
          <a:prstGeom prst="downArrow">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18" name="Rectangle 17"/>
          <p:cNvSpPr/>
          <p:nvPr/>
        </p:nvSpPr>
        <p:spPr bwMode="auto">
          <a:xfrm>
            <a:off x="7072330" y="1428736"/>
            <a:ext cx="1643074" cy="500066"/>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Basic Product</a:t>
            </a:r>
            <a:endParaRPr kumimoji="1" lang="th-TH"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grpSp>
        <p:nvGrpSpPr>
          <p:cNvPr id="3" name="Group 33"/>
          <p:cNvGrpSpPr/>
          <p:nvPr/>
        </p:nvGrpSpPr>
        <p:grpSpPr>
          <a:xfrm>
            <a:off x="-71470" y="3429000"/>
            <a:ext cx="9144064" cy="3429024"/>
            <a:chOff x="-71470" y="3429000"/>
            <a:chExt cx="9144064" cy="3429024"/>
          </a:xfrm>
        </p:grpSpPr>
        <p:sp>
          <p:nvSpPr>
            <p:cNvPr id="19" name="Rectangle 18"/>
            <p:cNvSpPr/>
            <p:nvPr/>
          </p:nvSpPr>
          <p:spPr bwMode="auto">
            <a:xfrm>
              <a:off x="7143768" y="4143380"/>
              <a:ext cx="1643074" cy="500066"/>
            </a:xfrm>
            <a:prstGeom prst="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Higher</a:t>
              </a:r>
              <a:r>
                <a:rPr kumimoji="1" lang="en-US" sz="1400" b="1" i="0" u="none" strike="noStrike" cap="none" normalizeH="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rPr>
                <a:t> Product</a:t>
              </a:r>
              <a:endParaRPr kumimoji="1" lang="th-TH" sz="1400" b="1" i="0" u="none" strike="noStrike" cap="none" normalizeH="0" baseline="0" dirty="0" smtClean="0">
                <a:ln>
                  <a:noFill/>
                </a:ln>
                <a:solidFill>
                  <a:schemeClr val="bg1"/>
                </a:solidFill>
                <a:effectLst>
                  <a:outerShdw blurRad="38100" dist="38100" dir="2700000" algn="tl">
                    <a:srgbClr val="000000">
                      <a:alpha val="43137"/>
                    </a:srgbClr>
                  </a:outerShdw>
                </a:effectLst>
                <a:latin typeface="Meiryo" pitchFamily="34" charset="-128"/>
                <a:ea typeface="Meiryo" pitchFamily="34" charset="-128"/>
              </a:endParaRPr>
            </a:p>
          </p:txBody>
        </p:sp>
        <p:cxnSp>
          <p:nvCxnSpPr>
            <p:cNvPr id="26" name="Straight Connector 25"/>
            <p:cNvCxnSpPr/>
            <p:nvPr/>
          </p:nvCxnSpPr>
          <p:spPr bwMode="auto">
            <a:xfrm>
              <a:off x="357158" y="3929066"/>
              <a:ext cx="8501122" cy="0"/>
            </a:xfrm>
            <a:prstGeom prst="line">
              <a:avLst/>
            </a:prstGeom>
            <a:solidFill>
              <a:schemeClr val="accent1"/>
            </a:solidFill>
            <a:ln w="41275" cap="rnd" cmpd="sng" algn="ctr">
              <a:solidFill>
                <a:schemeClr val="tx1"/>
              </a:solidFill>
              <a:prstDash val="dash"/>
              <a:bevel/>
              <a:headEnd type="none" w="med" len="med"/>
              <a:tailEnd type="none" w="med" len="med"/>
            </a:ln>
            <a:effectLst/>
          </p:spPr>
        </p:cxnSp>
        <p:sp>
          <p:nvSpPr>
            <p:cNvPr id="27" name="Down Arrow 26"/>
            <p:cNvSpPr/>
            <p:nvPr/>
          </p:nvSpPr>
          <p:spPr bwMode="auto">
            <a:xfrm>
              <a:off x="4643438" y="3429000"/>
              <a:ext cx="714380" cy="1143008"/>
            </a:xfrm>
            <a:prstGeom prst="downArrow">
              <a:avLst/>
            </a:prstGeom>
            <a:solidFill>
              <a:srgbClr val="0070C0"/>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th-TH" sz="1800" b="0" i="0" u="none" strike="noStrike" cap="none" normalizeH="0" baseline="0" smtClean="0">
                <a:ln>
                  <a:noFill/>
                </a:ln>
                <a:solidFill>
                  <a:schemeClr val="tx1"/>
                </a:solidFill>
                <a:effectLst/>
                <a:latin typeface="Arial" pitchFamily="34" charset="0"/>
                <a:ea typeface="MS PGothic" pitchFamily="34" charset="-128"/>
              </a:endParaRPr>
            </a:p>
          </p:txBody>
        </p:sp>
        <p:sp>
          <p:nvSpPr>
            <p:cNvPr id="22" name="Rectangle 21"/>
            <p:cNvSpPr/>
            <p:nvPr/>
          </p:nvSpPr>
          <p:spPr>
            <a:xfrm>
              <a:off x="1071538" y="4000504"/>
              <a:ext cx="2071702" cy="1200329"/>
            </a:xfrm>
            <a:prstGeom prst="rect">
              <a:avLst/>
            </a:prstGeom>
          </p:spPr>
          <p:txBody>
            <a:bodyPr wrap="square">
              <a:spAutoFit/>
            </a:bodyPr>
            <a:lstStyle/>
            <a:p>
              <a:pPr algn="ctr"/>
              <a:r>
                <a:rPr lang="en-US" sz="2400" b="1" dirty="0" smtClean="0">
                  <a:solidFill>
                    <a:srgbClr val="0066FF"/>
                  </a:solidFill>
                  <a:latin typeface="Consolas" pitchFamily="49" charset="0"/>
                  <a:ea typeface="Batang" pitchFamily="18" charset="-127"/>
                </a:rPr>
                <a:t>Land Surface Temperature</a:t>
              </a:r>
              <a:endParaRPr lang="th-TH" sz="2400" b="1" dirty="0">
                <a:solidFill>
                  <a:srgbClr val="0066FF"/>
                </a:solidFill>
                <a:latin typeface="Consolas" pitchFamily="49" charset="0"/>
                <a:ea typeface="Batang" pitchFamily="18" charset="-127"/>
              </a:endParaRPr>
            </a:p>
          </p:txBody>
        </p:sp>
        <p:sp>
          <p:nvSpPr>
            <p:cNvPr id="25" name="Rectangle 24"/>
            <p:cNvSpPr/>
            <p:nvPr/>
          </p:nvSpPr>
          <p:spPr>
            <a:xfrm>
              <a:off x="1785918" y="5534585"/>
              <a:ext cx="2214578" cy="1323439"/>
            </a:xfrm>
            <a:prstGeom prst="rect">
              <a:avLst/>
            </a:prstGeom>
          </p:spPr>
          <p:txBody>
            <a:bodyPr wrap="square">
              <a:spAutoFit/>
            </a:bodyPr>
            <a:lstStyle/>
            <a:p>
              <a:pPr algn="ctr"/>
              <a:r>
                <a:rPr lang="en-US" sz="4000" b="1" dirty="0" smtClean="0">
                  <a:solidFill>
                    <a:srgbClr val="FF9900"/>
                  </a:solidFill>
                  <a:latin typeface="Consolas" pitchFamily="49" charset="0"/>
                  <a:ea typeface="Batang" pitchFamily="18" charset="-127"/>
                </a:rPr>
                <a:t>Land Cover</a:t>
              </a:r>
              <a:endParaRPr lang="th-TH" sz="4000" b="1" dirty="0">
                <a:solidFill>
                  <a:srgbClr val="FF9900"/>
                </a:solidFill>
                <a:latin typeface="Consolas" pitchFamily="49" charset="0"/>
                <a:ea typeface="Batang" pitchFamily="18" charset="-127"/>
              </a:endParaRPr>
            </a:p>
          </p:txBody>
        </p:sp>
        <p:sp>
          <p:nvSpPr>
            <p:cNvPr id="29" name="Rectangle 28"/>
            <p:cNvSpPr/>
            <p:nvPr/>
          </p:nvSpPr>
          <p:spPr>
            <a:xfrm>
              <a:off x="5500694" y="4704718"/>
              <a:ext cx="3571900" cy="1938992"/>
            </a:xfrm>
            <a:prstGeom prst="rect">
              <a:avLst/>
            </a:prstGeom>
          </p:spPr>
          <p:txBody>
            <a:bodyPr wrap="square">
              <a:spAutoFit/>
            </a:bodyPr>
            <a:lstStyle/>
            <a:p>
              <a:pPr algn="ctr"/>
              <a:r>
                <a:rPr lang="en-US" sz="4000" b="1" dirty="0" smtClean="0">
                  <a:solidFill>
                    <a:srgbClr val="FF3399"/>
                  </a:solidFill>
                  <a:latin typeface="Consolas" pitchFamily="49" charset="0"/>
                  <a:ea typeface="Batang" pitchFamily="18" charset="-127"/>
                </a:rPr>
                <a:t>Gross Primary</a:t>
              </a:r>
            </a:p>
            <a:p>
              <a:pPr algn="ctr"/>
              <a:r>
                <a:rPr lang="en-US" sz="4000" b="1" dirty="0" smtClean="0">
                  <a:solidFill>
                    <a:srgbClr val="FF3399"/>
                  </a:solidFill>
                  <a:latin typeface="Consolas" pitchFamily="49" charset="0"/>
                  <a:ea typeface="Batang" pitchFamily="18" charset="-127"/>
                </a:rPr>
                <a:t>Productivity</a:t>
              </a:r>
              <a:endParaRPr lang="th-TH" sz="4000" b="1" dirty="0">
                <a:solidFill>
                  <a:srgbClr val="FF3399"/>
                </a:solidFill>
                <a:latin typeface="Consolas" pitchFamily="49" charset="0"/>
                <a:ea typeface="Batang" pitchFamily="18" charset="-127"/>
              </a:endParaRPr>
            </a:p>
          </p:txBody>
        </p:sp>
        <p:sp>
          <p:nvSpPr>
            <p:cNvPr id="30" name="Rectangle 29"/>
            <p:cNvSpPr/>
            <p:nvPr/>
          </p:nvSpPr>
          <p:spPr>
            <a:xfrm>
              <a:off x="3071802" y="4115707"/>
              <a:ext cx="2357454" cy="1384995"/>
            </a:xfrm>
            <a:prstGeom prst="rect">
              <a:avLst/>
            </a:prstGeom>
          </p:spPr>
          <p:txBody>
            <a:bodyPr wrap="square">
              <a:spAutoFit/>
            </a:bodyPr>
            <a:lstStyle/>
            <a:p>
              <a:pPr algn="ctr"/>
              <a:r>
                <a:rPr lang="en-US" sz="2800" b="1" dirty="0" smtClean="0">
                  <a:solidFill>
                    <a:srgbClr val="000066"/>
                  </a:solidFill>
                  <a:latin typeface="Consolas" pitchFamily="49" charset="0"/>
                  <a:ea typeface="Batang" pitchFamily="18" charset="-127"/>
                </a:rPr>
                <a:t>Sea</a:t>
              </a:r>
            </a:p>
            <a:p>
              <a:pPr algn="ctr"/>
              <a:r>
                <a:rPr lang="en-US" sz="2800" b="1" dirty="0" smtClean="0">
                  <a:solidFill>
                    <a:srgbClr val="000066"/>
                  </a:solidFill>
                  <a:latin typeface="Consolas" pitchFamily="49" charset="0"/>
                  <a:ea typeface="Batang" pitchFamily="18" charset="-127"/>
                </a:rPr>
                <a:t>Surface</a:t>
              </a:r>
            </a:p>
            <a:p>
              <a:pPr algn="ctr"/>
              <a:r>
                <a:rPr lang="en-US" sz="2800" b="1" dirty="0" smtClean="0">
                  <a:solidFill>
                    <a:srgbClr val="000066"/>
                  </a:solidFill>
                  <a:latin typeface="Consolas" pitchFamily="49" charset="0"/>
                  <a:ea typeface="Batang" pitchFamily="18" charset="-127"/>
                </a:rPr>
                <a:t>Temperature</a:t>
              </a:r>
              <a:endParaRPr lang="th-TH" sz="2800" b="1" dirty="0">
                <a:solidFill>
                  <a:srgbClr val="000066"/>
                </a:solidFill>
                <a:latin typeface="Consolas" pitchFamily="49" charset="0"/>
                <a:ea typeface="Batang" pitchFamily="18" charset="-127"/>
              </a:endParaRPr>
            </a:p>
          </p:txBody>
        </p:sp>
        <p:sp>
          <p:nvSpPr>
            <p:cNvPr id="31" name="Rectangle 30"/>
            <p:cNvSpPr/>
            <p:nvPr/>
          </p:nvSpPr>
          <p:spPr>
            <a:xfrm>
              <a:off x="-71470" y="5429264"/>
              <a:ext cx="2428860" cy="461665"/>
            </a:xfrm>
            <a:prstGeom prst="rect">
              <a:avLst/>
            </a:prstGeom>
          </p:spPr>
          <p:txBody>
            <a:bodyPr wrap="square">
              <a:spAutoFit/>
            </a:bodyPr>
            <a:lstStyle/>
            <a:p>
              <a:pPr algn="ctr"/>
              <a:r>
                <a:rPr lang="en-US" sz="2400" b="1" dirty="0" smtClean="0">
                  <a:solidFill>
                    <a:srgbClr val="CC3300"/>
                  </a:solidFill>
                  <a:latin typeface="Meiryo" pitchFamily="34" charset="-128"/>
                  <a:ea typeface="Meiryo" pitchFamily="34" charset="-128"/>
                </a:rPr>
                <a:t>Chlorophyll A</a:t>
              </a:r>
              <a:endParaRPr lang="th-TH" sz="2400" b="1" dirty="0" smtClean="0">
                <a:solidFill>
                  <a:srgbClr val="CC3300"/>
                </a:solidFill>
                <a:latin typeface="Meiryo" pitchFamily="34" charset="-128"/>
                <a:ea typeface="Meiryo" pitchFamily="34" charset="-128"/>
              </a:endParaRPr>
            </a:p>
          </p:txBody>
        </p:sp>
        <p:sp>
          <p:nvSpPr>
            <p:cNvPr id="32" name="Rectangle 31"/>
            <p:cNvSpPr/>
            <p:nvPr/>
          </p:nvSpPr>
          <p:spPr>
            <a:xfrm>
              <a:off x="3643306" y="5429264"/>
              <a:ext cx="2214578" cy="954107"/>
            </a:xfrm>
            <a:prstGeom prst="rect">
              <a:avLst/>
            </a:prstGeom>
          </p:spPr>
          <p:txBody>
            <a:bodyPr wrap="square">
              <a:spAutoFit/>
            </a:bodyPr>
            <a:lstStyle/>
            <a:p>
              <a:pPr algn="ctr"/>
              <a:r>
                <a:rPr lang="en-US" sz="2800" b="1" dirty="0" smtClean="0">
                  <a:solidFill>
                    <a:srgbClr val="92D050"/>
                  </a:solidFill>
                  <a:latin typeface="Consolas" pitchFamily="49" charset="0"/>
                  <a:ea typeface="Batang" pitchFamily="18" charset="-127"/>
                </a:rPr>
                <a:t>Vegetation</a:t>
              </a:r>
            </a:p>
            <a:p>
              <a:pPr algn="ctr"/>
              <a:r>
                <a:rPr lang="en-US" sz="2800" b="1" dirty="0" smtClean="0">
                  <a:solidFill>
                    <a:srgbClr val="92D050"/>
                  </a:solidFill>
                  <a:latin typeface="Consolas" pitchFamily="49" charset="0"/>
                  <a:ea typeface="Batang" pitchFamily="18" charset="-127"/>
                </a:rPr>
                <a:t>Indices</a:t>
              </a:r>
              <a:endParaRPr lang="th-TH" sz="2800" b="1" dirty="0">
                <a:solidFill>
                  <a:srgbClr val="92D050"/>
                </a:solidFill>
                <a:latin typeface="Consolas" pitchFamily="49" charset="0"/>
                <a:ea typeface="Batang" pitchFamily="18" charset="-127"/>
              </a:endParaRPr>
            </a:p>
          </p:txBody>
        </p:sp>
      </p:grpSp>
      <p:pic>
        <p:nvPicPr>
          <p:cNvPr id="33" name="Picture 4" descr="MCj04348570000[1]"/>
          <p:cNvPicPr>
            <a:picLocks noChangeAspect="1" noChangeArrowheads="1"/>
          </p:cNvPicPr>
          <p:nvPr/>
        </p:nvPicPr>
        <p:blipFill>
          <a:blip r:embed="rId3" cstate="print"/>
          <a:srcRect/>
          <a:stretch>
            <a:fillRect/>
          </a:stretch>
        </p:blipFill>
        <p:spPr bwMode="auto">
          <a:xfrm>
            <a:off x="0" y="785794"/>
            <a:ext cx="1424018" cy="1424018"/>
          </a:xfrm>
          <a:prstGeom prst="rect">
            <a:avLst/>
          </a:prstGeom>
          <a:noFill/>
        </p:spPr>
      </p:pic>
      <p:sp>
        <p:nvSpPr>
          <p:cNvPr id="20" name="Slide Number Placeholder 19"/>
          <p:cNvSpPr>
            <a:spLocks noGrp="1"/>
          </p:cNvSpPr>
          <p:nvPr>
            <p:ph type="sldNum" sz="quarter" idx="10"/>
          </p:nvPr>
        </p:nvSpPr>
        <p:spPr/>
        <p:txBody>
          <a:bodyPr/>
          <a:lstStyle/>
          <a:p>
            <a:pPr>
              <a:defRPr/>
            </a:pPr>
            <a:fld id="{CE0353D2-D286-46A0-9D23-FC9F433A838B}" type="slidenum">
              <a:rPr lang="ja-JP" altLang="en-US" smtClean="0"/>
              <a:pPr>
                <a:defRPr/>
              </a:pPr>
              <a:t>6</a:t>
            </a:fld>
            <a:endParaRPr lang="en-US" altLang="ja-JP"/>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ja-JP" dirty="0" smtClean="0"/>
              <a:t>Air Temperature</a:t>
            </a:r>
            <a:endParaRPr lang="th-TH" altLang="ja-JP" dirty="0" smtClean="0"/>
          </a:p>
        </p:txBody>
      </p:sp>
      <p:sp>
        <p:nvSpPr>
          <p:cNvPr id="4" name="Rectangle 3"/>
          <p:cNvSpPr txBox="1">
            <a:spLocks noChangeArrowheads="1"/>
          </p:cNvSpPr>
          <p:nvPr/>
        </p:nvSpPr>
        <p:spPr bwMode="auto">
          <a:xfrm>
            <a:off x="735013" y="1095375"/>
            <a:ext cx="7918450" cy="4833938"/>
          </a:xfrm>
          <a:prstGeom prst="rect">
            <a:avLst/>
          </a:prstGeom>
          <a:noFill/>
          <a:ln w="9525">
            <a:noFill/>
            <a:miter lim="800000"/>
            <a:headEnd/>
            <a:tailEnd/>
          </a:ln>
        </p:spPr>
        <p:txBody>
          <a:bodyPr/>
          <a:lstStyle/>
          <a:p>
            <a:pPr marL="342900" indent="-342900" algn="just" eaLnBrk="0" hangingPunct="0">
              <a:lnSpc>
                <a:spcPct val="95000"/>
              </a:lnSpc>
              <a:spcBef>
                <a:spcPct val="20000"/>
              </a:spcBef>
              <a:defRPr/>
            </a:pPr>
            <a:endParaRPr lang="en-US" altLang="ja-JP" sz="24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400" kern="0" dirty="0">
                <a:solidFill>
                  <a:srgbClr val="003366"/>
                </a:solidFill>
                <a:latin typeface="+mn-lt"/>
                <a:cs typeface="+mn-cs"/>
              </a:rPr>
              <a:t>Air temperature near the Earth’s surface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Key variable for several environmental models.</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Agriculture, Weather forecast, Climate Change, Epidemic</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Commonly measure at 2 meter above </a:t>
            </a:r>
            <a:r>
              <a:rPr lang="en-US" altLang="ja-JP" sz="2000" kern="0" dirty="0" smtClean="0">
                <a:solidFill>
                  <a:srgbClr val="003366"/>
                </a:solidFill>
                <a:latin typeface="+mn-lt"/>
                <a:cs typeface="+mn-cs"/>
              </a:rPr>
              <a:t>ground</a:t>
            </a:r>
            <a:endParaRPr lang="en-US" altLang="ja-JP" sz="24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400" kern="0" dirty="0" smtClean="0">
                <a:solidFill>
                  <a:srgbClr val="003366"/>
                </a:solidFill>
                <a:latin typeface="+mn-lt"/>
                <a:cs typeface="+mn-cs"/>
              </a:rPr>
              <a:t>In most case, Spatial </a:t>
            </a:r>
            <a:r>
              <a:rPr lang="en-US" altLang="ja-JP" sz="2400" kern="0" dirty="0">
                <a:solidFill>
                  <a:srgbClr val="003366"/>
                </a:solidFill>
                <a:latin typeface="+mn-lt"/>
                <a:cs typeface="+mn-cs"/>
              </a:rPr>
              <a:t>interpolation from sample point of meteorological station is carried </a:t>
            </a:r>
            <a:r>
              <a:rPr lang="en-US" altLang="ja-JP" sz="2400" kern="0" dirty="0" smtClean="0">
                <a:solidFill>
                  <a:srgbClr val="003366"/>
                </a:solidFill>
                <a:latin typeface="+mn-lt"/>
                <a:cs typeface="+mn-cs"/>
              </a:rPr>
              <a:t>out</a:t>
            </a:r>
          </a:p>
          <a:p>
            <a:pPr marL="800100" lvl="1" indent="-342900" algn="just" eaLnBrk="0" hangingPunct="0">
              <a:lnSpc>
                <a:spcPct val="95000"/>
              </a:lnSpc>
              <a:spcBef>
                <a:spcPct val="20000"/>
              </a:spcBef>
              <a:buFontTx/>
              <a:buChar char="•"/>
              <a:defRPr/>
            </a:pPr>
            <a:r>
              <a:rPr lang="en-US" altLang="ja-JP" sz="2000" kern="0" dirty="0" smtClean="0">
                <a:solidFill>
                  <a:srgbClr val="003366"/>
                </a:solidFill>
                <a:latin typeface="+mn-lt"/>
                <a:cs typeface="+mn-cs"/>
              </a:rPr>
              <a:t>Based on Land use, elevation etc.</a:t>
            </a:r>
            <a:endParaRPr lang="en-US" altLang="ja-JP" sz="2400" kern="0" dirty="0">
              <a:solidFill>
                <a:srgbClr val="003366"/>
              </a:solidFill>
              <a:cs typeface="+mn-cs"/>
            </a:endParaRPr>
          </a:p>
          <a:p>
            <a:pPr marL="342900" indent="-342900" algn="just" eaLnBrk="0" hangingPunct="0">
              <a:lnSpc>
                <a:spcPct val="95000"/>
              </a:lnSpc>
              <a:spcBef>
                <a:spcPct val="20000"/>
              </a:spcBef>
              <a:buFontTx/>
              <a:buChar char="•"/>
              <a:defRPr/>
            </a:pPr>
            <a:r>
              <a:rPr lang="en-US" altLang="ja-JP" sz="2400" kern="0" dirty="0">
                <a:solidFill>
                  <a:srgbClr val="003366"/>
                </a:solidFill>
                <a:cs typeface="+mn-cs"/>
              </a:rPr>
              <a:t>Uncertainly spatial information available of air temperature is often present.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Limited density of meteorological station </a:t>
            </a:r>
          </a:p>
          <a:p>
            <a:pPr marL="800100" lvl="1"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Rarely design to cover the range of climate variability with in region </a:t>
            </a:r>
          </a:p>
        </p:txBody>
      </p:sp>
      <p:sp>
        <p:nvSpPr>
          <p:cNvPr id="5" name="Slide Number Placeholder 4"/>
          <p:cNvSpPr>
            <a:spLocks noGrp="1"/>
          </p:cNvSpPr>
          <p:nvPr>
            <p:ph type="sldNum" sz="quarter" idx="10"/>
          </p:nvPr>
        </p:nvSpPr>
        <p:spPr/>
        <p:txBody>
          <a:bodyPr/>
          <a:lstStyle/>
          <a:p>
            <a:pPr>
              <a:defRPr/>
            </a:pPr>
            <a:fld id="{CE0353D2-D286-46A0-9D23-FC9F433A838B}" type="slidenum">
              <a:rPr lang="ja-JP" altLang="en-US" smtClean="0"/>
              <a:pPr>
                <a:defRPr/>
              </a:pPr>
              <a:t>7</a:t>
            </a:fld>
            <a:endParaRPr lang="en-US" altLang="ja-JP"/>
          </a:p>
        </p:txBody>
      </p:sp>
    </p:spTree>
  </p:cSld>
  <p:clrMapOvr>
    <a:masterClrMapping/>
  </p:clrMapOvr>
  <p:transition advTm="14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r>
              <a:rPr lang="en-US" altLang="ja-JP" dirty="0" smtClean="0"/>
              <a:t>MODIS LST</a:t>
            </a:r>
            <a:endParaRPr lang="th-TH" altLang="ja-JP" dirty="0" smtClean="0"/>
          </a:p>
        </p:txBody>
      </p:sp>
      <p:sp>
        <p:nvSpPr>
          <p:cNvPr id="9219" name="Rectangle 3"/>
          <p:cNvSpPr>
            <a:spLocks noGrp="1" noChangeArrowheads="1"/>
          </p:cNvSpPr>
          <p:nvPr>
            <p:ph type="body" idx="1"/>
          </p:nvPr>
        </p:nvSpPr>
        <p:spPr>
          <a:xfrm>
            <a:off x="582613" y="1071563"/>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eaLnBrk="1" hangingPunct="1">
              <a:lnSpc>
                <a:spcPct val="80000"/>
              </a:lnSpc>
              <a:defRPr/>
            </a:pPr>
            <a:r>
              <a:rPr lang="en-US" altLang="ja-JP" sz="2400" dirty="0" smtClean="0"/>
              <a:t>MODIS Land Surface Temperature</a:t>
            </a:r>
          </a:p>
          <a:p>
            <a:pPr lvl="1" eaLnBrk="1" hangingPunct="1">
              <a:lnSpc>
                <a:spcPct val="80000"/>
              </a:lnSpc>
              <a:defRPr/>
            </a:pPr>
            <a:r>
              <a:rPr lang="en-US" altLang="ja-JP" sz="2000" dirty="0" smtClean="0"/>
              <a:t>Day/Night observation</a:t>
            </a:r>
            <a:endParaRPr lang="en-US" altLang="ja-JP" sz="2400" dirty="0" smtClean="0"/>
          </a:p>
          <a:p>
            <a:pPr lvl="1" eaLnBrk="1" hangingPunct="1">
              <a:lnSpc>
                <a:spcPct val="80000"/>
              </a:lnSpc>
              <a:defRPr/>
            </a:pPr>
            <a:r>
              <a:rPr lang="en-US" altLang="ja-JP" sz="2000" dirty="0" smtClean="0"/>
              <a:t>Target accuracy ±1 K.</a:t>
            </a:r>
          </a:p>
          <a:p>
            <a:pPr eaLnBrk="1" hangingPunct="1">
              <a:lnSpc>
                <a:spcPct val="80000"/>
              </a:lnSpc>
              <a:defRPr/>
            </a:pPr>
            <a:r>
              <a:rPr lang="en-US" altLang="ja-JP" sz="2400" dirty="0" smtClean="0"/>
              <a:t>Derived from Two Thermal infrared band channel</a:t>
            </a:r>
          </a:p>
          <a:p>
            <a:pPr lvl="1" eaLnBrk="1" hangingPunct="1">
              <a:lnSpc>
                <a:spcPct val="80000"/>
              </a:lnSpc>
              <a:defRPr/>
            </a:pPr>
            <a:r>
              <a:rPr lang="en-US" altLang="ja-JP" sz="2000" dirty="0" smtClean="0"/>
              <a:t>Band 31 (10.78 - 11.28 µm)</a:t>
            </a:r>
          </a:p>
          <a:p>
            <a:pPr lvl="1" eaLnBrk="1" hangingPunct="1">
              <a:lnSpc>
                <a:spcPct val="80000"/>
              </a:lnSpc>
              <a:defRPr/>
            </a:pPr>
            <a:r>
              <a:rPr lang="en-US" altLang="ja-JP" sz="2000" dirty="0" smtClean="0"/>
              <a:t>Band 32  (11.77 – 12.27 µm)</a:t>
            </a:r>
          </a:p>
          <a:p>
            <a:pPr lvl="1" eaLnBrk="1" hangingPunct="1">
              <a:lnSpc>
                <a:spcPct val="80000"/>
              </a:lnSpc>
              <a:defRPr/>
            </a:pPr>
            <a:r>
              <a:rPr lang="en-US" altLang="ja-JP" sz="2000" dirty="0" smtClean="0"/>
              <a:t>Using split-window algorithm for correcting atmospheric effect </a:t>
            </a:r>
          </a:p>
          <a:p>
            <a:pPr algn="just">
              <a:lnSpc>
                <a:spcPct val="95000"/>
              </a:lnSpc>
              <a:defRPr/>
            </a:pPr>
            <a:r>
              <a:rPr lang="en-US" altLang="ja-JP" sz="2400" dirty="0" smtClean="0"/>
              <a:t>Not a true indication of “</a:t>
            </a:r>
            <a:r>
              <a:rPr lang="en-US" altLang="ja-JP" sz="2400" u="sng" dirty="0" smtClean="0"/>
              <a:t>ambient air temperature</a:t>
            </a:r>
            <a:r>
              <a:rPr lang="en-US" altLang="ja-JP" sz="2400" dirty="0" smtClean="0"/>
              <a:t>”</a:t>
            </a:r>
          </a:p>
          <a:p>
            <a:pPr marL="342900" lvl="1" indent="-342900" algn="just">
              <a:lnSpc>
                <a:spcPct val="95000"/>
              </a:lnSpc>
              <a:buFontTx/>
              <a:buChar char="•"/>
              <a:defRPr/>
            </a:pPr>
            <a:r>
              <a:rPr lang="en-US" altLang="ja-JP" sz="2400" dirty="0" smtClean="0"/>
              <a:t>However, there is </a:t>
            </a:r>
            <a:r>
              <a:rPr lang="en-US" sz="2400" dirty="0" smtClean="0"/>
              <a:t>a strong correlation between LST and air temperature</a:t>
            </a:r>
          </a:p>
          <a:p>
            <a:pPr marL="742950" lvl="2" indent="-342900" algn="just">
              <a:lnSpc>
                <a:spcPct val="95000"/>
              </a:lnSpc>
              <a:defRPr/>
            </a:pPr>
            <a:r>
              <a:rPr lang="en-US" sz="2000" dirty="0" smtClean="0"/>
              <a:t>Evaluation of a correlation between the measured air temperature from meteorological station and LST can estimated air temperature.</a:t>
            </a:r>
            <a:endParaRPr lang="en-US" altLang="ja-JP" sz="2400" dirty="0" smtClean="0"/>
          </a:p>
          <a:p>
            <a:pPr algn="just">
              <a:lnSpc>
                <a:spcPct val="95000"/>
              </a:lnSpc>
              <a:defRPr/>
            </a:pPr>
            <a:endParaRPr lang="en-US" altLang="ja-JP" sz="2400" dirty="0" smtClean="0"/>
          </a:p>
          <a:p>
            <a:pPr algn="just">
              <a:lnSpc>
                <a:spcPct val="95000"/>
              </a:lnSpc>
              <a:defRPr/>
            </a:pPr>
            <a:endParaRPr lang="en-US" altLang="ja-JP" sz="2400" dirty="0"/>
          </a:p>
        </p:txBody>
      </p:sp>
      <p:sp>
        <p:nvSpPr>
          <p:cNvPr id="4" name="Slide Number Placeholder 3"/>
          <p:cNvSpPr>
            <a:spLocks noGrp="1"/>
          </p:cNvSpPr>
          <p:nvPr>
            <p:ph type="sldNum" sz="quarter" idx="10"/>
          </p:nvPr>
        </p:nvSpPr>
        <p:spPr/>
        <p:txBody>
          <a:bodyPr/>
          <a:lstStyle/>
          <a:p>
            <a:pPr>
              <a:defRPr/>
            </a:pPr>
            <a:fld id="{CE0353D2-D286-46A0-9D23-FC9F433A838B}" type="slidenum">
              <a:rPr lang="ja-JP" altLang="en-US" smtClean="0"/>
              <a:pPr>
                <a:defRPr/>
              </a:pPr>
              <a:t>8</a:t>
            </a:fld>
            <a:endParaRPr lang="en-US" altLang="ja-JP"/>
          </a:p>
        </p:txBody>
      </p:sp>
    </p:spTree>
  </p:cSld>
  <p:clrMapOvr>
    <a:masterClrMapping/>
  </p:clrMapOvr>
  <p:transition advTm="14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285875" y="188913"/>
            <a:ext cx="7812088" cy="954087"/>
          </a:xfrm>
        </p:spPr>
        <p:txBody>
          <a:bodyPr/>
          <a:lstStyle/>
          <a:p>
            <a:pPr eaLnBrk="1" hangingPunct="1">
              <a:defRPr/>
            </a:pPr>
            <a:r>
              <a:rPr lang="en-US" altLang="ja-JP" sz="3600" dirty="0" smtClean="0"/>
              <a:t>Weather Station : Live E! project</a:t>
            </a:r>
            <a:endParaRPr lang="th-TH" altLang="ja-JP" sz="3600" dirty="0" smtClean="0"/>
          </a:p>
        </p:txBody>
      </p:sp>
      <p:sp>
        <p:nvSpPr>
          <p:cNvPr id="9219" name="Rectangle 3"/>
          <p:cNvSpPr>
            <a:spLocks noGrp="1" noChangeArrowheads="1"/>
          </p:cNvSpPr>
          <p:nvPr>
            <p:ph type="body" idx="1"/>
          </p:nvPr>
        </p:nvSpPr>
        <p:spPr>
          <a:xfrm>
            <a:off x="582613" y="1071563"/>
            <a:ext cx="7918450" cy="5038725"/>
          </a:xfrm>
        </p:spPr>
        <p:txBody>
          <a:bodyPr/>
          <a:lstStyle/>
          <a:p>
            <a:pPr eaLnBrk="1" hangingPunct="1">
              <a:lnSpc>
                <a:spcPct val="80000"/>
              </a:lnSpc>
              <a:buFontTx/>
              <a:buNone/>
              <a:defRPr/>
            </a:pPr>
            <a:endParaRPr lang="en-US" altLang="ja-JP" sz="2400" dirty="0" smtClean="0">
              <a:solidFill>
                <a:srgbClr val="0066FF"/>
              </a:solidFill>
              <a:effectLst>
                <a:outerShdw blurRad="38100" dist="38100" dir="2700000" algn="tl">
                  <a:srgbClr val="C0C0C0"/>
                </a:outerShdw>
              </a:effectLst>
            </a:endParaRPr>
          </a:p>
          <a:p>
            <a:pPr algn="just">
              <a:lnSpc>
                <a:spcPct val="95000"/>
              </a:lnSpc>
              <a:defRPr/>
            </a:pPr>
            <a:endParaRPr lang="en-US" altLang="ja-JP" sz="2400" dirty="0" smtClean="0"/>
          </a:p>
          <a:p>
            <a:pPr algn="just">
              <a:lnSpc>
                <a:spcPct val="95000"/>
              </a:lnSpc>
              <a:defRPr/>
            </a:pPr>
            <a:endParaRPr lang="en-US" altLang="ja-JP" sz="2400" dirty="0"/>
          </a:p>
        </p:txBody>
      </p:sp>
      <p:sp>
        <p:nvSpPr>
          <p:cNvPr id="4" name="Rectangle 3"/>
          <p:cNvSpPr txBox="1">
            <a:spLocks noChangeArrowheads="1"/>
          </p:cNvSpPr>
          <p:nvPr/>
        </p:nvSpPr>
        <p:spPr bwMode="auto">
          <a:xfrm>
            <a:off x="735013" y="1428750"/>
            <a:ext cx="8085459" cy="4833938"/>
          </a:xfrm>
          <a:prstGeom prst="rect">
            <a:avLst/>
          </a:prstGeom>
          <a:noFill/>
          <a:ln w="9525">
            <a:noFill/>
            <a:miter lim="800000"/>
            <a:headEnd/>
            <a:tailEnd/>
          </a:ln>
        </p:spPr>
        <p:txBody>
          <a:bodyPr/>
          <a:lstStyle/>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“Weather Station” is a the biggest available Sensor Network.</a:t>
            </a: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Live E! is a consortium that promotes the deployment of new infrastructure</a:t>
            </a:r>
          </a:p>
          <a:p>
            <a:pPr marL="800100" lvl="1" indent="-342900" eaLnBrk="0" hangingPunct="0">
              <a:lnSpc>
                <a:spcPct val="95000"/>
              </a:lnSpc>
              <a:spcBef>
                <a:spcPct val="20000"/>
              </a:spcBef>
              <a:buFontTx/>
              <a:buChar char="•"/>
              <a:defRPr/>
            </a:pPr>
            <a:r>
              <a:rPr lang="en-US" altLang="ja-JP" sz="1800" kern="0" dirty="0">
                <a:solidFill>
                  <a:srgbClr val="003366"/>
                </a:solidFill>
                <a:latin typeface="+mn-lt"/>
                <a:cs typeface="+mn-cs"/>
              </a:rPr>
              <a:t>Generate, collect, process and share “Environmental Information”</a:t>
            </a:r>
          </a:p>
          <a:p>
            <a:pPr marL="342900" indent="-342900" algn="just" eaLnBrk="0" hangingPunct="0">
              <a:lnSpc>
                <a:spcPct val="95000"/>
              </a:lnSpc>
              <a:spcBef>
                <a:spcPct val="20000"/>
              </a:spcBef>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r>
              <a:rPr lang="en-US" altLang="ja-JP" sz="2000" kern="0" dirty="0">
                <a:solidFill>
                  <a:srgbClr val="003366"/>
                </a:solidFill>
                <a:latin typeface="+mn-lt"/>
                <a:cs typeface="+mn-cs"/>
              </a:rPr>
              <a:t>Accessible for Near/Real-time observation via Internet Connection</a:t>
            </a:r>
          </a:p>
          <a:p>
            <a:pPr marL="800100" lvl="1" indent="-342900" algn="just" eaLnBrk="0" hangingPunct="0">
              <a:lnSpc>
                <a:spcPct val="95000"/>
              </a:lnSpc>
              <a:spcBef>
                <a:spcPct val="20000"/>
              </a:spcBef>
              <a:buFontTx/>
              <a:buChar char="•"/>
              <a:defRPr/>
            </a:pPr>
            <a:r>
              <a:rPr lang="en-US" altLang="ja-JP" sz="1800" kern="0" dirty="0">
                <a:solidFill>
                  <a:srgbClr val="003366"/>
                </a:solidFill>
                <a:latin typeface="+mn-lt"/>
                <a:cs typeface="+mn-cs"/>
              </a:rPr>
              <a:t>Air </a:t>
            </a:r>
            <a:r>
              <a:rPr lang="en-US" altLang="ja-JP" sz="1800" kern="0" dirty="0" smtClean="0">
                <a:solidFill>
                  <a:srgbClr val="003366"/>
                </a:solidFill>
                <a:latin typeface="+mn-lt"/>
                <a:cs typeface="+mn-cs"/>
              </a:rPr>
              <a:t>temperature </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Humidity</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Wind Speed</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Wind Direction</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Pressure</a:t>
            </a:r>
          </a:p>
          <a:p>
            <a:pPr marL="800100" lvl="1" indent="-342900" algn="just" eaLnBrk="0" hangingPunct="0">
              <a:lnSpc>
                <a:spcPct val="95000"/>
              </a:lnSpc>
              <a:spcBef>
                <a:spcPct val="20000"/>
              </a:spcBef>
              <a:buFontTx/>
              <a:buChar char="•"/>
              <a:defRPr/>
            </a:pPr>
            <a:r>
              <a:rPr lang="en-US" altLang="ja-JP" sz="1800" kern="0" dirty="0" smtClean="0">
                <a:solidFill>
                  <a:srgbClr val="003366"/>
                </a:solidFill>
                <a:latin typeface="+mn-lt"/>
                <a:cs typeface="+mn-cs"/>
              </a:rPr>
              <a:t>Rainfall</a:t>
            </a:r>
            <a:endParaRPr lang="en-US" altLang="ja-JP" sz="1800" kern="0" dirty="0">
              <a:solidFill>
                <a:srgbClr val="003366"/>
              </a:solidFill>
              <a:latin typeface="+mn-lt"/>
              <a:cs typeface="+mn-cs"/>
            </a:endParaRP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a:p>
            <a:pPr marL="342900" indent="-342900" algn="just" eaLnBrk="0" hangingPunct="0">
              <a:lnSpc>
                <a:spcPct val="95000"/>
              </a:lnSpc>
              <a:spcBef>
                <a:spcPct val="20000"/>
              </a:spcBef>
              <a:buFontTx/>
              <a:buChar char="•"/>
              <a:defRPr/>
            </a:pPr>
            <a:endParaRPr lang="en-US" altLang="ja-JP" sz="2000" kern="0" dirty="0">
              <a:solidFill>
                <a:srgbClr val="003366"/>
              </a:solidFill>
              <a:latin typeface="+mn-lt"/>
              <a:cs typeface="+mn-cs"/>
            </a:endParaRPr>
          </a:p>
        </p:txBody>
      </p:sp>
      <p:pic>
        <p:nvPicPr>
          <p:cNvPr id="18434" name="Picture 2" descr="http://www.live-e.org/img/instrument/img01.gif"/>
          <p:cNvPicPr>
            <a:picLocks noChangeAspect="1" noChangeArrowheads="1"/>
          </p:cNvPicPr>
          <p:nvPr/>
        </p:nvPicPr>
        <p:blipFill>
          <a:blip r:embed="rId3" cstate="print"/>
          <a:srcRect/>
          <a:stretch>
            <a:fillRect/>
          </a:stretch>
        </p:blipFill>
        <p:spPr bwMode="auto">
          <a:xfrm>
            <a:off x="4283968" y="4077072"/>
            <a:ext cx="4819650" cy="2200275"/>
          </a:xfrm>
          <a:prstGeom prst="rect">
            <a:avLst/>
          </a:prstGeom>
          <a:noFill/>
        </p:spPr>
      </p:pic>
      <p:sp>
        <p:nvSpPr>
          <p:cNvPr id="6" name="Slide Number Placeholder 5"/>
          <p:cNvSpPr>
            <a:spLocks noGrp="1"/>
          </p:cNvSpPr>
          <p:nvPr>
            <p:ph type="sldNum" sz="quarter" idx="10"/>
          </p:nvPr>
        </p:nvSpPr>
        <p:spPr/>
        <p:txBody>
          <a:bodyPr/>
          <a:lstStyle/>
          <a:p>
            <a:pPr>
              <a:defRPr/>
            </a:pPr>
            <a:fld id="{CE0353D2-D286-46A0-9D23-FC9F433A838B}" type="slidenum">
              <a:rPr lang="ja-JP" altLang="en-US" smtClean="0"/>
              <a:pPr>
                <a:defRPr/>
              </a:pPr>
              <a:t>9</a:t>
            </a:fld>
            <a:endParaRPr lang="en-US" altLang="ja-JP"/>
          </a:p>
        </p:txBody>
      </p:sp>
    </p:spTree>
  </p:cSld>
  <p:clrMapOvr>
    <a:masterClrMapping/>
  </p:clrMapOvr>
  <p:transition advTm="14000"/>
  <p:timing>
    <p:tnLst>
      <p:par>
        <p:cTn id="1" dur="indefinite" restart="never" nodeType="tmRoot"/>
      </p:par>
    </p:tnLst>
  </p:timing>
</p:sld>
</file>

<file path=ppt/theme/theme1.xml><?xml version="1.0" encoding="utf-8"?>
<a:theme xmlns:a="http://schemas.openxmlformats.org/drawingml/2006/main" name="aist-6">
  <a:themeElements>
    <a:clrScheme name="aist-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st-6">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th-TH" sz="1800" b="0" i="0" u="none" strike="noStrike" cap="none" normalizeH="0" baseline="0" smtClean="0">
            <a:ln>
              <a:noFill/>
            </a:ln>
            <a:solidFill>
              <a:schemeClr val="tx1"/>
            </a:solidFill>
            <a:effectLst/>
            <a:latin typeface="Arial" pitchFamily="34" charset="0"/>
            <a:ea typeface="MS PGothic" pitchFamily="34" charset="-128"/>
          </a:defRPr>
        </a:defPPr>
      </a:lstStyle>
    </a:spDef>
    <a:lnDef>
      <a:spPr bwMode="auto">
        <a:solidFill>
          <a:schemeClr val="accent1"/>
        </a:solidFill>
        <a:ln w="9525" cap="rnd" cmpd="sng" algn="ctr">
          <a:solidFill>
            <a:schemeClr val="tx1"/>
          </a:solidFill>
          <a:prstDash val="lgDashDot"/>
          <a:bevel/>
          <a:headEnd type="none" w="med" len="med"/>
          <a:tailEnd type="none" w="med" len="med"/>
        </a:ln>
        <a:effectLst/>
      </a:spPr>
      <a:bodyPr/>
      <a:lstStyle/>
    </a:lnDef>
  </a:objectDefaults>
  <a:extraClrSchemeLst>
    <a:extraClrScheme>
      <a:clrScheme name="aist-6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st-6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st-6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st-6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st-6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st-6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st-6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st-6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st-6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st-6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st-6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st-6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20041109 SMAC Main">
  <a:themeElements>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fontScheme name="20041109 SMAC Ma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20041109 SMAC Ma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41109 SMAC Ma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41109 SMAC Ma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41109 SMAC Ma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41109 SMAC Ma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41109 SMAC Ma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41109 SMAC Ma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0041109 SMAC Main">
  <a:themeElements>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fontScheme name="20041109 SMAC Mai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20041109 SMAC Mai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0041109 SMAC Mai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0041109 SMAC Mai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0041109 SMAC Mai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0041109 SMAC Mai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0041109 SMAC Mai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0041109 SMAC Mai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0000FF"/>
    </a:folHlink>
  </a:clrScheme>
</a:themeOverride>
</file>

<file path=docProps/app.xml><?xml version="1.0" encoding="utf-8"?>
<Properties xmlns="http://schemas.openxmlformats.org/officeDocument/2006/extended-properties" xmlns:vt="http://schemas.openxmlformats.org/officeDocument/2006/docPropsVTypes">
  <Template/>
  <TotalTime>11587</TotalTime>
  <Words>1381</Words>
  <Application>Microsoft Office PowerPoint</Application>
  <PresentationFormat>On-screen Show (4:3)</PresentationFormat>
  <Paragraphs>332</Paragraphs>
  <Slides>35</Slides>
  <Notes>15</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aist-6</vt:lpstr>
      <vt:lpstr>1_20041109 SMAC Main</vt:lpstr>
      <vt:lpstr>20041109 SMAC Main</vt:lpstr>
      <vt:lpstr>The Application of Satellite Field Integrator in GEO Grid to Enhance GEO Science Study</vt:lpstr>
      <vt:lpstr>Environmental Monitoring</vt:lpstr>
      <vt:lpstr>Slide 3</vt:lpstr>
      <vt:lpstr>Satellite RS &amp; Ground-based</vt:lpstr>
      <vt:lpstr>Surface reflectance and  Top of the atmosphere</vt:lpstr>
      <vt:lpstr>Satellite products</vt:lpstr>
      <vt:lpstr>Air Temperature</vt:lpstr>
      <vt:lpstr>MODIS LST</vt:lpstr>
      <vt:lpstr>Weather Station : Live E! project</vt:lpstr>
      <vt:lpstr>State of Problems</vt:lpstr>
      <vt:lpstr>Map Projection</vt:lpstr>
      <vt:lpstr>Mosaic</vt:lpstr>
      <vt:lpstr>File Formats</vt:lpstr>
      <vt:lpstr>Overpass time</vt:lpstr>
      <vt:lpstr>Traditional Workflow</vt:lpstr>
      <vt:lpstr>Satellite Field Integrator (SFI)</vt:lpstr>
      <vt:lpstr>Slide 17</vt:lpstr>
      <vt:lpstr>Slide 18</vt:lpstr>
      <vt:lpstr>Slide 19</vt:lpstr>
      <vt:lpstr>Slide 20</vt:lpstr>
      <vt:lpstr>World without standard</vt:lpstr>
      <vt:lpstr>OGC Alliance Partnerships  A Critical Resource for Advancing Standards</vt:lpstr>
      <vt:lpstr>Example Member Organizations</vt:lpstr>
      <vt:lpstr>Satellite Field Integrator (SFI)</vt:lpstr>
      <vt:lpstr> SFI Framework</vt:lpstr>
      <vt:lpstr>Prototype System</vt:lpstr>
      <vt:lpstr>Various Applications</vt:lpstr>
      <vt:lpstr>AMeDas</vt:lpstr>
      <vt:lpstr>AMeDas</vt:lpstr>
      <vt:lpstr>Gross Primary Productivity</vt:lpstr>
      <vt:lpstr>Flux tower</vt:lpstr>
      <vt:lpstr>Flux tower</vt:lpstr>
      <vt:lpstr>Slide 33</vt:lpstr>
      <vt:lpstr>Conclusions</vt:lpstr>
      <vt:lpstr>Slide 35</vt:lpstr>
    </vt:vector>
  </TitlesOfParts>
  <Company>GSCC,OCU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 OF WEB SERVICE FOR DISTRIBUTED GEOPROCESSING USING REAL-TIME DATA</dc:title>
  <dc:creator>art</dc:creator>
  <cp:lastModifiedBy>art</cp:lastModifiedBy>
  <cp:revision>1024</cp:revision>
  <dcterms:created xsi:type="dcterms:W3CDTF">2009-02-01T16:07:05Z</dcterms:created>
  <dcterms:modified xsi:type="dcterms:W3CDTF">2011-03-02T07:34:12Z</dcterms:modified>
</cp:coreProperties>
</file>